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94" r:id="rId2"/>
    <p:sldId id="286" r:id="rId3"/>
    <p:sldId id="364" r:id="rId4"/>
    <p:sldId id="367" r:id="rId5"/>
    <p:sldId id="379" r:id="rId6"/>
    <p:sldId id="365" r:id="rId7"/>
    <p:sldId id="366" r:id="rId8"/>
    <p:sldId id="380" r:id="rId9"/>
    <p:sldId id="372" r:id="rId10"/>
    <p:sldId id="369" r:id="rId11"/>
    <p:sldId id="375" r:id="rId12"/>
    <p:sldId id="371" r:id="rId13"/>
    <p:sldId id="368" r:id="rId14"/>
    <p:sldId id="370" r:id="rId15"/>
    <p:sldId id="374" r:id="rId16"/>
    <p:sldId id="378" r:id="rId17"/>
    <p:sldId id="376" r:id="rId18"/>
    <p:sldId id="377" r:id="rId19"/>
    <p:sldId id="344" r:id="rId20"/>
    <p:sldId id="38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Haage" initials="AH" lastIdx="2" clrIdx="0">
    <p:extLst>
      <p:ext uri="{19B8F6BF-5375-455C-9EA6-DF929625EA0E}">
        <p15:presenceInfo xmlns:p15="http://schemas.microsoft.com/office/powerpoint/2012/main" userId="e65a91e3a9d66c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5A"/>
    <a:srgbClr val="003057"/>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827" autoAdjust="0"/>
  </p:normalViewPr>
  <p:slideViewPr>
    <p:cSldViewPr snapToGrid="0">
      <p:cViewPr varScale="1">
        <p:scale>
          <a:sx n="83" d="100"/>
          <a:sy n="83" d="100"/>
        </p:scale>
        <p:origin x="730" y="82"/>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7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05.07.2023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05.07.2023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a:t>
            </a:fld>
            <a:endParaRPr lang="de-DE"/>
          </a:p>
        </p:txBody>
      </p:sp>
    </p:spTree>
    <p:extLst>
      <p:ext uri="{BB962C8B-B14F-4D97-AF65-F5344CB8AC3E}">
        <p14:creationId xmlns:p14="http://schemas.microsoft.com/office/powerpoint/2010/main" val="254156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10</a:t>
            </a:fld>
            <a:endParaRPr lang="de-DE"/>
          </a:p>
        </p:txBody>
      </p:sp>
    </p:spTree>
    <p:extLst>
      <p:ext uri="{BB962C8B-B14F-4D97-AF65-F5344CB8AC3E}">
        <p14:creationId xmlns:p14="http://schemas.microsoft.com/office/powerpoint/2010/main" val="104809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11</a:t>
            </a:fld>
            <a:endParaRPr lang="de-DE"/>
          </a:p>
        </p:txBody>
      </p:sp>
    </p:spTree>
    <p:extLst>
      <p:ext uri="{BB962C8B-B14F-4D97-AF65-F5344CB8AC3E}">
        <p14:creationId xmlns:p14="http://schemas.microsoft.com/office/powerpoint/2010/main" val="329470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267107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27420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14</a:t>
            </a:fld>
            <a:endParaRPr lang="de-DE"/>
          </a:p>
        </p:txBody>
      </p:sp>
    </p:spTree>
    <p:extLst>
      <p:ext uri="{BB962C8B-B14F-4D97-AF65-F5344CB8AC3E}">
        <p14:creationId xmlns:p14="http://schemas.microsoft.com/office/powerpoint/2010/main" val="201432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15</a:t>
            </a:fld>
            <a:endParaRPr lang="de-DE"/>
          </a:p>
        </p:txBody>
      </p:sp>
    </p:spTree>
    <p:extLst>
      <p:ext uri="{BB962C8B-B14F-4D97-AF65-F5344CB8AC3E}">
        <p14:creationId xmlns:p14="http://schemas.microsoft.com/office/powerpoint/2010/main" val="193871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Flussdiagramme sind eine gängige Methode zur Darstellung von Informationen und eines der am schwierigsten zu beschreibenden Bilder.</a:t>
            </a:r>
          </a:p>
          <a:p>
            <a:r>
              <a:rPr lang="de-DE" dirty="0" smtClean="0"/>
              <a:t>Einfache Flussdiagramme können mit guten Ergebnissen in verschachtelte Listen umgewandelt werden. Stellen Sie die "Kästchen" als Zahlen dar und die möglichen Übergänge als Unterpunkte.</a:t>
            </a:r>
          </a:p>
          <a:p>
            <a:r>
              <a:rPr lang="de-DE" dirty="0" smtClean="0"/>
              <a:t>Für manche Menschen erleichtert die Kombination einer Beschreibung mit einer taktilen Version eines Flussdiagramms das Verständnis.</a:t>
            </a:r>
          </a:p>
          <a:p>
            <a:r>
              <a:rPr lang="de-DE" dirty="0" smtClean="0"/>
              <a:t>Es ist nicht notwendig, die visuellen Attribute der Diagramme, z. B. gelbe Kästchen, gebogene Pfeile usw., zu beschreiben, es sei denn, es besteht ein ausdrücklicher Bedarf, wie z. B. eine Prüfungsfrage, die sich auf diese Attribute bezieht.</a:t>
            </a:r>
          </a:p>
          <a:p>
            <a:r>
              <a:rPr lang="de-DE" dirty="0" smtClean="0"/>
              <a:t>(übersetztes</a:t>
            </a:r>
            <a:r>
              <a:rPr lang="de-DE" baseline="0" dirty="0" smtClean="0"/>
              <a:t> Zitat von diagramcenter.org)</a:t>
            </a:r>
            <a:endParaRPr lang="de-DE" dirty="0" smtClean="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16</a:t>
            </a:fld>
            <a:endParaRPr lang="de-DE"/>
          </a:p>
        </p:txBody>
      </p:sp>
    </p:spTree>
    <p:extLst>
      <p:ext uri="{BB962C8B-B14F-4D97-AF65-F5344CB8AC3E}">
        <p14:creationId xmlns:p14="http://schemas.microsoft.com/office/powerpoint/2010/main" val="128562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17</a:t>
            </a:fld>
            <a:endParaRPr lang="de-DE"/>
          </a:p>
        </p:txBody>
      </p:sp>
    </p:spTree>
    <p:extLst>
      <p:ext uri="{BB962C8B-B14F-4D97-AF65-F5344CB8AC3E}">
        <p14:creationId xmlns:p14="http://schemas.microsoft.com/office/powerpoint/2010/main" val="239562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134047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a:t>
            </a:fld>
            <a:endParaRPr lang="de-DE"/>
          </a:p>
        </p:txBody>
      </p:sp>
    </p:spTree>
    <p:extLst>
      <p:ext uri="{BB962C8B-B14F-4D97-AF65-F5344CB8AC3E}">
        <p14:creationId xmlns:p14="http://schemas.microsoft.com/office/powerpoint/2010/main" val="29687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a:t>
            </a:fld>
            <a:endParaRPr lang="de-DE"/>
          </a:p>
        </p:txBody>
      </p:sp>
    </p:spTree>
    <p:extLst>
      <p:ext uri="{BB962C8B-B14F-4D97-AF65-F5344CB8AC3E}">
        <p14:creationId xmlns:p14="http://schemas.microsoft.com/office/powerpoint/2010/main" val="251664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a:t>
            </a:fld>
            <a:endParaRPr lang="de-DE"/>
          </a:p>
        </p:txBody>
      </p:sp>
    </p:spTree>
    <p:extLst>
      <p:ext uri="{BB962C8B-B14F-4D97-AF65-F5344CB8AC3E}">
        <p14:creationId xmlns:p14="http://schemas.microsoft.com/office/powerpoint/2010/main" val="157276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5</a:t>
            </a:fld>
            <a:endParaRPr lang="de-DE"/>
          </a:p>
        </p:txBody>
      </p:sp>
    </p:spTree>
    <p:extLst>
      <p:ext uri="{BB962C8B-B14F-4D97-AF65-F5344CB8AC3E}">
        <p14:creationId xmlns:p14="http://schemas.microsoft.com/office/powerpoint/2010/main" val="381784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6</a:t>
            </a:fld>
            <a:endParaRPr lang="de-DE"/>
          </a:p>
        </p:txBody>
      </p:sp>
    </p:spTree>
    <p:extLst>
      <p:ext uri="{BB962C8B-B14F-4D97-AF65-F5344CB8AC3E}">
        <p14:creationId xmlns:p14="http://schemas.microsoft.com/office/powerpoint/2010/main" val="277641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7</a:t>
            </a:fld>
            <a:endParaRPr lang="de-DE"/>
          </a:p>
        </p:txBody>
      </p:sp>
    </p:spTree>
    <p:extLst>
      <p:ext uri="{BB962C8B-B14F-4D97-AF65-F5344CB8AC3E}">
        <p14:creationId xmlns:p14="http://schemas.microsoft.com/office/powerpoint/2010/main" val="324898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8</a:t>
            </a:fld>
            <a:endParaRPr lang="de-DE"/>
          </a:p>
        </p:txBody>
      </p:sp>
    </p:spTree>
    <p:extLst>
      <p:ext uri="{BB962C8B-B14F-4D97-AF65-F5344CB8AC3E}">
        <p14:creationId xmlns:p14="http://schemas.microsoft.com/office/powerpoint/2010/main" val="17449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9</a:t>
            </a:fld>
            <a:endParaRPr lang="de-DE"/>
          </a:p>
        </p:txBody>
      </p:sp>
    </p:spTree>
    <p:extLst>
      <p:ext uri="{BB962C8B-B14F-4D97-AF65-F5344CB8AC3E}">
        <p14:creationId xmlns:p14="http://schemas.microsoft.com/office/powerpoint/2010/main" val="3271897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adec="http://schemas.microsoft.com/office/drawing/2017/decorative" xmlns=""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print">
            <a:extLst>
              <a:ext uri="{28A0092B-C50C-407E-A947-70E740481C1C}">
                <a14:useLocalDpi xmlns:a14="http://schemas.microsoft.com/office/drawing/2010/main" val="0"/>
              </a:ext>
            </a:extLst>
          </a:blip>
          <a:srcRect t="23093"/>
          <a:stretch/>
        </p:blipFill>
        <p:spPr>
          <a:xfrm>
            <a:off x="1619353" y="5872682"/>
            <a:ext cx="1295744" cy="540000"/>
          </a:xfrm>
          <a:prstGeom prst="rect">
            <a:avLst/>
          </a:prstGeom>
        </p:spPr>
      </p:pic>
      <p:cxnSp>
        <p:nvCxnSpPr>
          <p:cNvPr id="24" name="Gerader Verbinder 23">
            <a:extLst>
              <a:ext uri="{C183D7F6-B498-43B3-948B-1728B52AA6E4}">
                <adec:decorative xmlns:adec="http://schemas.microsoft.com/office/drawing/2017/decorative" xmlns=""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4" name="Datumsplatzhalter 3">
            <a:extLst>
              <a:ext uri="{C183D7F6-B498-43B3-948B-1728B52AA6E4}">
                <adec:decorative xmlns:adec="http://schemas.microsoft.com/office/drawing/2017/decorative" xmlns="" val="1"/>
              </a:ext>
            </a:extLst>
          </p:cNvPr>
          <p:cNvSpPr>
            <a:spLocks noGrp="1"/>
          </p:cNvSpPr>
          <p:nvPr>
            <p:ph type="dt" sz="half" idx="10"/>
          </p:nvPr>
        </p:nvSpPr>
        <p:spPr/>
        <p:txBody>
          <a:bodyPr/>
          <a:lstStyle>
            <a:lvl1pPr>
              <a:defRPr/>
            </a:lvl1pPr>
          </a:lstStyle>
          <a:p>
            <a:r>
              <a:rPr lang="de-DE" dirty="0" smtClean="0"/>
              <a:t>16.05.2023</a:t>
            </a:r>
            <a:endParaRPr lang="de-DE" dirty="0"/>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adec="http://schemas.microsoft.com/office/drawing/2017/decorative" xmlns=""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adec="http://schemas.microsoft.com/office/drawing/2017/decorative" xmlns=""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5" name="Datumsplatzhalter 4">
            <a:extLst>
              <a:ext uri="{C183D7F6-B498-43B3-948B-1728B52AA6E4}">
                <adec:decorative xmlns:adec="http://schemas.microsoft.com/office/drawing/2017/decorative" xmlns="" val="1"/>
              </a:ext>
            </a:extLst>
          </p:cNvPr>
          <p:cNvSpPr>
            <a:spLocks noGrp="1"/>
          </p:cNvSpPr>
          <p:nvPr>
            <p:ph type="dt" sz="half" idx="10"/>
          </p:nvPr>
        </p:nvSpPr>
        <p:spPr/>
        <p:txBody>
          <a:bodyPr/>
          <a:lstStyle/>
          <a:p>
            <a:r>
              <a:rPr lang="de-DE" dirty="0" smtClean="0"/>
              <a:t>16.05.2023</a:t>
            </a:r>
            <a:endParaRPr lang="de-DE" dirty="0"/>
          </a:p>
        </p:txBody>
      </p:sp>
      <p:sp>
        <p:nvSpPr>
          <p:cNvPr id="6" name="Fußzeilenplatzhalter 5">
            <a:extLst>
              <a:ext uri="{C183D7F6-B498-43B3-948B-1728B52AA6E4}">
                <adec:decorative xmlns:adec="http://schemas.microsoft.com/office/drawing/2017/decorative" xmlns="" val="1"/>
              </a:ext>
            </a:extLst>
          </p:cNvPr>
          <p:cNvSpPr>
            <a:spLocks noGrp="1"/>
          </p:cNvSpPr>
          <p:nvPr>
            <p:ph type="ftr" sz="quarter" idx="11"/>
          </p:nvPr>
        </p:nvSpPr>
        <p:spPr>
          <a:xfrm>
            <a:off x="3757008" y="6356350"/>
            <a:ext cx="5148000" cy="365125"/>
          </a:xfrm>
        </p:spPr>
        <p:txBody>
          <a:bodyPr/>
          <a:lstStyle/>
          <a:p>
            <a:endParaRPr lang="de-DE"/>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Rechteck 11">
            <a:extLst>
              <a:ext uri="{FF2B5EF4-FFF2-40B4-BE49-F238E27FC236}">
                <a16:creationId xmlns:a16="http://schemas.microsoft.com/office/drawing/2014/main" id="{74408101-F541-43D8-E11B-2DD39F8AB996}"/>
              </a:ext>
              <a:ext uri="{C183D7F6-B498-43B3-948B-1728B52AA6E4}">
                <adec:decorative xmlns:adec="http://schemas.microsoft.com/office/drawing/2017/decorative" xmlns=""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7" name="Datumsplatzhalter 6">
            <a:extLst>
              <a:ext uri="{C183D7F6-B498-43B3-948B-1728B52AA6E4}">
                <adec:decorative xmlns:adec="http://schemas.microsoft.com/office/drawing/2017/decorative" xmlns="" val="1"/>
              </a:ext>
            </a:extLst>
          </p:cNvPr>
          <p:cNvSpPr>
            <a:spLocks noGrp="1"/>
          </p:cNvSpPr>
          <p:nvPr>
            <p:ph type="dt" sz="half" idx="10"/>
          </p:nvPr>
        </p:nvSpPr>
        <p:spPr/>
        <p:txBody>
          <a:bodyPr/>
          <a:lstStyle/>
          <a:p>
            <a:r>
              <a:rPr lang="de-DE" dirty="0" smtClean="0"/>
              <a:t>16.05.2023</a:t>
            </a:r>
            <a:endParaRPr lang="de-DE" dirty="0"/>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3" name="Fußzeilenplatzhalter 5">
            <a:extLst>
              <a:ext uri="{C183D7F6-B498-43B3-948B-1728B52AA6E4}">
                <adec:decorative xmlns:adec="http://schemas.microsoft.com/office/drawing/2017/decorative" xmlns="" val="1"/>
              </a:ext>
            </a:extLst>
          </p:cNvPr>
          <p:cNvSpPr>
            <a:spLocks noGrp="1"/>
          </p:cNvSpPr>
          <p:nvPr>
            <p:ph type="ftr" sz="quarter" idx="11"/>
          </p:nvPr>
        </p:nvSpPr>
        <p:spPr>
          <a:xfrm>
            <a:off x="3757008" y="6356350"/>
            <a:ext cx="5112000" cy="365125"/>
          </a:xfrm>
        </p:spPr>
        <p:txBody>
          <a:bodyPr/>
          <a:lstStyle/>
          <a:p>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adec="http://schemas.microsoft.com/office/drawing/2017/decorative" xmlns=""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Datumsplatzhalter 2">
            <a:extLst>
              <a:ext uri="{C183D7F6-B498-43B3-948B-1728B52AA6E4}">
                <adec:decorative xmlns:adec="http://schemas.microsoft.com/office/drawing/2017/decorative" xmlns="" val="1"/>
              </a:ext>
            </a:extLst>
          </p:cNvPr>
          <p:cNvSpPr>
            <a:spLocks noGrp="1"/>
          </p:cNvSpPr>
          <p:nvPr>
            <p:ph type="dt" sz="half" idx="10"/>
          </p:nvPr>
        </p:nvSpPr>
        <p:spPr/>
        <p:txBody>
          <a:bodyPr/>
          <a:lstStyle/>
          <a:p>
            <a:r>
              <a:rPr lang="de-DE" dirty="0" smtClean="0"/>
              <a:t>16.05.2023</a:t>
            </a:r>
            <a:endParaRPr lang="de-DE" dirty="0"/>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Fußzeilenplatzhalter 5">
            <a:extLst>
              <a:ext uri="{C183D7F6-B498-43B3-948B-1728B52AA6E4}">
                <adec:decorative xmlns:adec="http://schemas.microsoft.com/office/drawing/2017/decorative" xmlns="" val="1"/>
              </a:ext>
            </a:extLst>
          </p:cNvPr>
          <p:cNvSpPr>
            <a:spLocks noGrp="1"/>
          </p:cNvSpPr>
          <p:nvPr>
            <p:ph type="ftr" sz="quarter" idx="11"/>
          </p:nvPr>
        </p:nvSpPr>
        <p:spPr>
          <a:xfrm>
            <a:off x="3757008" y="6356350"/>
            <a:ext cx="5112000" cy="365125"/>
          </a:xfrm>
        </p:spPr>
        <p:txBody>
          <a:bodyPr/>
          <a:lstStyle/>
          <a:p>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adec="http://schemas.microsoft.com/office/drawing/2017/decorative" xmlns=""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C183D7F6-B498-43B3-948B-1728B52AA6E4}">
                <adec:decorative xmlns:adec="http://schemas.microsoft.com/office/drawing/2017/decorative" xmlns="" val="1"/>
              </a:ext>
            </a:extLst>
          </p:cNvPr>
          <p:cNvSpPr>
            <a:spLocks noGrp="1"/>
          </p:cNvSpPr>
          <p:nvPr>
            <p:ph type="dt" sz="half" idx="10"/>
          </p:nvPr>
        </p:nvSpPr>
        <p:spPr/>
        <p:txBody>
          <a:bodyPr/>
          <a:lstStyle/>
          <a:p>
            <a:r>
              <a:rPr lang="de-DE" dirty="0" smtClean="0"/>
              <a:t>16.05.2023</a:t>
            </a:r>
            <a:endParaRPr lang="de-DE" dirty="0"/>
          </a:p>
        </p:txBody>
      </p:sp>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8" name="Fußzeilenplatzhalter 5">
            <a:extLst>
              <a:ext uri="{C183D7F6-B498-43B3-948B-1728B52AA6E4}">
                <adec:decorative xmlns:adec="http://schemas.microsoft.com/office/drawing/2017/decorative" xmlns="" val="1"/>
              </a:ext>
            </a:extLst>
          </p:cNvPr>
          <p:cNvSpPr>
            <a:spLocks noGrp="1"/>
          </p:cNvSpPr>
          <p:nvPr>
            <p:ph type="ftr" sz="quarter" idx="11"/>
          </p:nvPr>
        </p:nvSpPr>
        <p:spPr>
          <a:xfrm>
            <a:off x="3757008" y="6356350"/>
            <a:ext cx="5112000" cy="365125"/>
          </a:xfrm>
        </p:spPr>
        <p:txBody>
          <a:bodyPr/>
          <a:lstStyle/>
          <a:p>
            <a:endParaRPr lang="de-DE"/>
          </a:p>
        </p:txBody>
      </p:sp>
      <p:pic>
        <p:nvPicPr>
          <p:cNvPr id="3" name="Grafik 2" descr="Logo des Kompetenzzentrums" title="barrierefreiheit.nrw">
            <a:extLst>
              <a:ext uri="{FF2B5EF4-FFF2-40B4-BE49-F238E27FC236}">
                <a16:creationId xmlns:a16="http://schemas.microsoft.com/office/drawing/2014/main" id="{2F497E8F-3E69-EB3A-98DC-E3177DD6B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
        <p:nvSpPr>
          <p:cNvPr id="4" name="Rechteck 3">
            <a:extLst>
              <a:ext uri="{FF2B5EF4-FFF2-40B4-BE49-F238E27FC236}">
                <a16:creationId xmlns:a16="http://schemas.microsoft.com/office/drawing/2014/main" id="{D850EBC9-5CFE-4FEF-07E0-F4DCE88222F2}"/>
              </a:ext>
              <a:ext uri="{C183D7F6-B498-43B3-948B-1728B52AA6E4}">
                <adec:decorative xmlns:adec="http://schemas.microsoft.com/office/drawing/2017/decorative" xmlns=""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5" name="Datumsplatzhalter 4">
            <a:extLst>
              <a:ext uri="{C183D7F6-B498-43B3-948B-1728B52AA6E4}">
                <adec:decorative xmlns:adec="http://schemas.microsoft.com/office/drawing/2017/decorative" xmlns="" val="1"/>
              </a:ext>
            </a:extLst>
          </p:cNvPr>
          <p:cNvSpPr>
            <a:spLocks noGrp="1"/>
          </p:cNvSpPr>
          <p:nvPr>
            <p:ph type="dt" sz="half" idx="10"/>
          </p:nvPr>
        </p:nvSpPr>
        <p:spPr/>
        <p:txBody>
          <a:bodyPr/>
          <a:lstStyle/>
          <a:p>
            <a:r>
              <a:rPr lang="de-DE" dirty="0" smtClean="0"/>
              <a:t>16.05.2023</a:t>
            </a:r>
            <a:endParaRPr lang="de-DE" dirty="0"/>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Fußzeilenplatzhalter 5">
            <a:extLst>
              <a:ext uri="{C183D7F6-B498-43B3-948B-1728B52AA6E4}">
                <adec:decorative xmlns:adec="http://schemas.microsoft.com/office/drawing/2017/decorative" xmlns="" val="1"/>
              </a:ext>
            </a:extLst>
          </p:cNvPr>
          <p:cNvSpPr>
            <a:spLocks noGrp="1"/>
          </p:cNvSpPr>
          <p:nvPr>
            <p:ph type="ftr" sz="quarter" idx="11"/>
          </p:nvPr>
        </p:nvSpPr>
        <p:spPr>
          <a:xfrm>
            <a:off x="3757008" y="6356350"/>
            <a:ext cx="5112000" cy="365125"/>
          </a:xfrm>
        </p:spPr>
        <p:txBody>
          <a:bodyPr/>
          <a:lstStyle/>
          <a:p>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adec="http://schemas.microsoft.com/office/drawing/2017/decorative" xmlns=""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a:t>Formatvorlagen des Textmasters </a:t>
            </a:r>
            <a:r>
              <a:rPr lang="de-DE" dirty="0" smtClean="0"/>
              <a:t>bearbeiten Formatvorlagen des Textmasters bearbeiten</a:t>
            </a:r>
            <a:endParaRPr lang="de-DE"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Zweite </a:t>
            </a:r>
            <a:r>
              <a:rPr lang="de-DE" dirty="0" smtClean="0"/>
              <a:t>Ebene zweite Ebene Zweite Ebene Zweite Ebene Zweite Ebene zweite Ebene Zweite Ebene Zweite Ebene</a:t>
            </a:r>
            <a:endParaRPr lang="de-DE"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Dritte </a:t>
            </a:r>
            <a:r>
              <a:rPr lang="de-DE" dirty="0" smtClean="0"/>
              <a:t>Ebene Dritte Ebene Dritte Ebene Dritte Ebene</a:t>
            </a:r>
            <a:endParaRPr lang="de-DE" dirty="0"/>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16.05.2023</a:t>
            </a:r>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hf hdr="0" ftr="0"/>
  <p:txStyles>
    <p:titleStyle>
      <a:lvl1pPr algn="l" defTabSz="914400" rtl="0" eaLnBrk="1" latinLnBrk="0" hangingPunct="1">
        <a:lnSpc>
          <a:spcPct val="90000"/>
        </a:lnSpc>
        <a:spcBef>
          <a:spcPct val="0"/>
        </a:spcBef>
        <a:buNone/>
        <a:defRPr sz="4400" b="1" kern="1200">
          <a:solidFill>
            <a:srgbClr val="003057"/>
          </a:solidFill>
          <a:latin typeface="+mj-lt"/>
          <a:ea typeface="+mj-ea"/>
          <a:cs typeface="+mj-cs"/>
        </a:defRPr>
      </a:lvl1pPr>
    </p:titleStyle>
    <p:bodyStyle>
      <a:lvl1pPr marL="0" marR="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sz="2800" kern="1200">
          <a:solidFill>
            <a:srgbClr val="003057"/>
          </a:solidFill>
          <a:latin typeface="+mn-lt"/>
          <a:ea typeface="+mn-ea"/>
          <a:cs typeface="+mn-cs"/>
        </a:defRPr>
      </a:lvl1pPr>
      <a:lvl2pPr marL="457200" marR="0" indent="0" algn="l" defTabSz="914400" rtl="0" eaLnBrk="1" fontAlgn="auto" latinLnBrk="0" hangingPunct="1">
        <a:lnSpc>
          <a:spcPct val="108000"/>
        </a:lnSpc>
        <a:spcBef>
          <a:spcPts val="500"/>
        </a:spcBef>
        <a:spcAft>
          <a:spcPts val="0"/>
        </a:spcAft>
        <a:buClrTx/>
        <a:buSzTx/>
        <a:buFont typeface="Arial" panose="020B0604020202020204" pitchFamily="34" charset="0"/>
        <a:buNone/>
        <a:tabLst/>
        <a:defRPr sz="2400" kern="1200" baseline="0">
          <a:solidFill>
            <a:srgbClr val="003057"/>
          </a:solidFill>
          <a:latin typeface="+mn-lt"/>
          <a:ea typeface="+mn-ea"/>
          <a:cs typeface="+mn-cs"/>
        </a:defRPr>
      </a:lvl2pPr>
      <a:lvl3pPr marL="914400" marR="0" indent="0" algn="l" defTabSz="914400" rtl="0" eaLnBrk="1" fontAlgn="auto" latinLnBrk="0" hangingPunct="1">
        <a:lnSpc>
          <a:spcPct val="108000"/>
        </a:lnSpc>
        <a:spcBef>
          <a:spcPts val="500"/>
        </a:spcBef>
        <a:spcAft>
          <a:spcPts val="0"/>
        </a:spcAft>
        <a:buClrTx/>
        <a:buSzTx/>
        <a:buFont typeface="Arial" panose="020B0604020202020204" pitchFamily="34" charset="0"/>
        <a:buNone/>
        <a:tabLst/>
        <a:defRPr sz="2000" kern="1200">
          <a:solidFill>
            <a:srgbClr val="003057"/>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800" kern="1200">
          <a:solidFill>
            <a:srgbClr val="003057"/>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800" kern="1200">
          <a:solidFill>
            <a:srgbClr val="003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WAI/tutorials/images/textu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idif.sowi.tu-dortmund.de/forschung/projekte/lars-1-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iagramcenter.org/specific-guidelines-d.html#4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3.org/WAI/tutorials/images/textua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gnes-at-work.de/wp-content/uploads/2021/09/bf_Gut-fuers-Image-Praxisleitfaden-zur-Erstellung-textbasierter-Alternativen-fuer-Grafiken_.pdf" TargetMode="External"/><Relationship Id="rId5" Type="http://schemas.openxmlformats.org/officeDocument/2006/relationships/hyperlink" Target="https://www.dbsv.org/alternativtext.html" TargetMode="External"/><Relationship Id="rId4" Type="http://schemas.openxmlformats.org/officeDocument/2006/relationships/hyperlink" Target="http://diagramcenter.org/table-of-contents-2.html#t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3.org/WAI/tutorials/images/#why-is-this-importa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07381"/>
            <a:ext cx="9576122" cy="2387600"/>
          </a:xfrm>
        </p:spPr>
        <p:txBody>
          <a:bodyPr anchor="ctr"/>
          <a:lstStyle/>
          <a:p>
            <a:r>
              <a:rPr lang="de-DE" b="1" dirty="0" smtClean="0"/>
              <a:t>Was soll mir dieses Bild sagen?</a:t>
            </a:r>
            <a:r>
              <a:rPr lang="de-DE" dirty="0"/>
              <a:t/>
            </a:r>
            <a:br>
              <a:rPr lang="de-DE" dirty="0"/>
            </a:br>
            <a:r>
              <a:rPr lang="de-DE" sz="3500" dirty="0"/>
              <a:t>Kompetenzzentrum digitale </a:t>
            </a:r>
            <a:r>
              <a:rPr lang="de-DE" sz="3500" dirty="0" err="1"/>
              <a:t>Barrierefreiheit.nrw</a:t>
            </a:r>
            <a:endParaRPr lang="de-DE" dirty="0"/>
          </a:p>
        </p:txBody>
      </p:sp>
      <p:sp>
        <p:nvSpPr>
          <p:cNvPr id="3" name="Untertitel 2"/>
          <p:cNvSpPr>
            <a:spLocks noGrp="1"/>
          </p:cNvSpPr>
          <p:nvPr>
            <p:ph type="subTitle" idx="1"/>
          </p:nvPr>
        </p:nvSpPr>
        <p:spPr/>
        <p:txBody>
          <a:bodyPr/>
          <a:lstStyle/>
          <a:p>
            <a:r>
              <a:rPr lang="de-DE" dirty="0" err="1" smtClean="0"/>
              <a:t>HD@DH.nrw</a:t>
            </a:r>
            <a:r>
              <a:rPr lang="de-DE" dirty="0" smtClean="0"/>
              <a:t> </a:t>
            </a:r>
            <a:r>
              <a:rPr lang="de-DE" dirty="0" err="1" smtClean="0"/>
              <a:t>MakerSpace</a:t>
            </a:r>
            <a:r>
              <a:rPr lang="de-DE" dirty="0" smtClean="0"/>
              <a:t>: Alternativtexte in Bildungskontexten</a:t>
            </a:r>
            <a:endParaRPr lang="de-DE" dirty="0"/>
          </a:p>
          <a:p>
            <a:r>
              <a:rPr lang="de-DE" dirty="0" smtClean="0"/>
              <a:t>16. Mai 2023</a:t>
            </a:r>
            <a:endParaRPr lang="de-DE" dirty="0"/>
          </a:p>
        </p:txBody>
      </p:sp>
      <p:pic>
        <p:nvPicPr>
          <p:cNvPr id="5" name="Grafik 4" descr="Logo CC BY">
            <a:extLst>
              <a:ext uri="{FF2B5EF4-FFF2-40B4-BE49-F238E27FC236}">
                <a16:creationId xmlns:a16="http://schemas.microsoft.com/office/drawing/2014/main" id="{E3D74B03-0B52-41BE-9041-106290FED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535" y="5859631"/>
            <a:ext cx="1265052" cy="442612"/>
          </a:xfrm>
          <a:prstGeom prst="rect">
            <a:avLst/>
          </a:prstGeom>
        </p:spPr>
      </p:pic>
    </p:spTree>
    <p:extLst>
      <p:ext uri="{BB962C8B-B14F-4D97-AF65-F5344CB8AC3E}">
        <p14:creationId xmlns:p14="http://schemas.microsoft.com/office/powerpoint/2010/main" val="267234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Funktionale Bilder</a:t>
            </a:r>
            <a:endParaRPr lang="de-DE" dirty="0"/>
          </a:p>
        </p:txBody>
      </p:sp>
      <p:sp>
        <p:nvSpPr>
          <p:cNvPr id="3" name="Inhaltsplatzhalter 2"/>
          <p:cNvSpPr>
            <a:spLocks noGrp="1"/>
          </p:cNvSpPr>
          <p:nvPr>
            <p:ph idx="1"/>
          </p:nvPr>
        </p:nvSpPr>
        <p:spPr>
          <a:xfrm>
            <a:off x="838201" y="1698587"/>
            <a:ext cx="6007768" cy="4351338"/>
          </a:xfrm>
        </p:spPr>
        <p:txBody>
          <a:bodyPr>
            <a:normAutofit/>
          </a:bodyPr>
          <a:lstStyle/>
          <a:p>
            <a:pPr marL="457200" indent="-457200">
              <a:lnSpc>
                <a:spcPct val="128000"/>
              </a:lnSpc>
              <a:buFont typeface="Arial" panose="020B0604020202020204" pitchFamily="34" charset="0"/>
              <a:buChar char="•"/>
            </a:pPr>
            <a:r>
              <a:rPr lang="de-DE" dirty="0" smtClean="0"/>
              <a:t>Bilder als Links </a:t>
            </a:r>
          </a:p>
          <a:p>
            <a:pPr marL="457200" indent="-457200">
              <a:lnSpc>
                <a:spcPct val="128000"/>
              </a:lnSpc>
              <a:buFont typeface="Arial" panose="020B0604020202020204" pitchFamily="34" charset="0"/>
              <a:buChar char="•"/>
            </a:pPr>
            <a:r>
              <a:rPr lang="de-DE" dirty="0" smtClean="0"/>
              <a:t>Alt-Text beschreibt die Funktion, nicht den Inhalt der Bilder</a:t>
            </a:r>
          </a:p>
          <a:p>
            <a:pPr marL="457200" indent="-457200">
              <a:lnSpc>
                <a:spcPct val="128000"/>
              </a:lnSpc>
              <a:buFont typeface="Arial" panose="020B0604020202020204" pitchFamily="34" charset="0"/>
              <a:buChar char="•"/>
            </a:pPr>
            <a:r>
              <a:rPr lang="de-DE" dirty="0" smtClean="0"/>
              <a:t>Beispiele: </a:t>
            </a:r>
          </a:p>
          <a:p>
            <a:pPr marL="914400" lvl="1" indent="-457200">
              <a:lnSpc>
                <a:spcPct val="128000"/>
              </a:lnSpc>
              <a:buFont typeface="Arial" panose="020B0604020202020204" pitchFamily="34" charset="0"/>
              <a:buChar char="•"/>
            </a:pPr>
            <a:r>
              <a:rPr lang="de-DE" dirty="0" smtClean="0"/>
              <a:t>keine Doppelung mit Text </a:t>
            </a:r>
            <a:br>
              <a:rPr lang="de-DE" dirty="0" smtClean="0"/>
            </a:br>
            <a:r>
              <a:rPr lang="de-DE" dirty="0" smtClean="0"/>
              <a:t>(„zur Evaluation“)</a:t>
            </a:r>
          </a:p>
        </p:txBody>
      </p:sp>
      <p:pic>
        <p:nvPicPr>
          <p:cNvPr id="6" name="Grafik 5" descr="Überschrift &quot;Feedback geben&quot;, darunter Bild mit 3 Sternen. Alt-Text &quot;Feedback geben&quot;."/>
          <p:cNvPicPr>
            <a:picLocks noChangeAspect="1"/>
          </p:cNvPicPr>
          <p:nvPr/>
        </p:nvPicPr>
        <p:blipFill>
          <a:blip r:embed="rId3"/>
          <a:stretch>
            <a:fillRect/>
          </a:stretch>
        </p:blipFill>
        <p:spPr>
          <a:xfrm>
            <a:off x="8108324" y="1027906"/>
            <a:ext cx="3188566" cy="2577989"/>
          </a:xfrm>
          <a:prstGeom prst="rect">
            <a:avLst/>
          </a:prstGeom>
        </p:spPr>
      </p:pic>
      <p:pic>
        <p:nvPicPr>
          <p:cNvPr id="7" name="Grafik 6" descr="Überschirft &quot;unsere Protagonist*innen&quot;, darunter Bild mit vier Porträzeichnungen. Alt-Text &quot;Grafik der Protagonist*innen - zu den Steckbriefen&quot;"/>
          <p:cNvPicPr>
            <a:picLocks noChangeAspect="1"/>
          </p:cNvPicPr>
          <p:nvPr/>
        </p:nvPicPr>
        <p:blipFill>
          <a:blip r:embed="rId4"/>
          <a:stretch>
            <a:fillRect/>
          </a:stretch>
        </p:blipFill>
        <p:spPr>
          <a:xfrm>
            <a:off x="8652511" y="3572139"/>
            <a:ext cx="2372752" cy="2784212"/>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10</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302447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Bilder mit Text, Schriftgrafiken</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smtClean="0"/>
              <a:t>Texte auf Hintergrundbildern</a:t>
            </a:r>
          </a:p>
          <a:p>
            <a:pPr marL="457200" indent="-457200">
              <a:buFont typeface="Arial" panose="020B0604020202020204" pitchFamily="34" charset="0"/>
              <a:buChar char="•"/>
            </a:pPr>
            <a:r>
              <a:rPr lang="de-DE" dirty="0" smtClean="0"/>
              <a:t>Mathematische Formeln</a:t>
            </a:r>
          </a:p>
          <a:p>
            <a:pPr marL="914400" lvl="1" indent="-457200">
              <a:buFont typeface="Arial" panose="020B0604020202020204" pitchFamily="34" charset="0"/>
              <a:buChar char="•"/>
            </a:pPr>
            <a:r>
              <a:rPr lang="de-DE" dirty="0" smtClean="0"/>
              <a:t>Darstellung mit </a:t>
            </a:r>
            <a:r>
              <a:rPr lang="de-DE" dirty="0" err="1" smtClean="0"/>
              <a:t>MathML</a:t>
            </a:r>
            <a:endParaRPr lang="de-DE" dirty="0" smtClean="0"/>
          </a:p>
          <a:p>
            <a:pPr lvl="2"/>
            <a:r>
              <a:rPr lang="de-DE" dirty="0" smtClean="0">
                <a:hlinkClick r:id="rId3"/>
              </a:rPr>
              <a:t>Erklärung </a:t>
            </a:r>
            <a:r>
              <a:rPr lang="de-DE" dirty="0" err="1" smtClean="0">
                <a:hlinkClick r:id="rId3"/>
              </a:rPr>
              <a:t>MathML</a:t>
            </a:r>
            <a:r>
              <a:rPr lang="de-DE" dirty="0" smtClean="0"/>
              <a:t> bei W3C</a:t>
            </a:r>
          </a:p>
          <a:p>
            <a:pPr marL="914400" lvl="1" indent="-457200">
              <a:buFont typeface="Arial" panose="020B0604020202020204" pitchFamily="34" charset="0"/>
              <a:buChar char="•"/>
            </a:pPr>
            <a:r>
              <a:rPr lang="de-DE" dirty="0" smtClean="0"/>
              <a:t>Im Alt-Text mit </a:t>
            </a:r>
            <a:r>
              <a:rPr lang="de-DE" dirty="0" err="1" smtClean="0"/>
              <a:t>LaTeX</a:t>
            </a:r>
            <a:endParaRPr lang="de-DE" dirty="0" smtClean="0"/>
          </a:p>
          <a:p>
            <a:pPr marL="1371600" lvl="2" indent="-457200">
              <a:buFont typeface="Arial" panose="020B0604020202020204" pitchFamily="34" charset="0"/>
              <a:buChar char="•"/>
            </a:pPr>
            <a:r>
              <a:rPr lang="de-DE" sz="2400" dirty="0"/>
              <a:t>x =  \</a:t>
            </a:r>
            <a:r>
              <a:rPr lang="de-DE" sz="2400" dirty="0" err="1"/>
              <a:t>sqrt</a:t>
            </a:r>
            <a:r>
              <a:rPr lang="de-DE" sz="2400" dirty="0"/>
              <a:t>[n]{a}</a:t>
            </a:r>
          </a:p>
          <a:p>
            <a:pPr lvl="2"/>
            <a:endParaRPr lang="de-DE" dirty="0" smtClean="0"/>
          </a:p>
          <a:p>
            <a:endParaRPr lang="de-DE" dirty="0"/>
          </a:p>
        </p:txBody>
      </p:sp>
      <p:pic>
        <p:nvPicPr>
          <p:cNvPr id="7" name="Grafik 6" descr="x =  \sqrt[n]{a}"/>
          <p:cNvPicPr>
            <a:picLocks noChangeAspect="1"/>
          </p:cNvPicPr>
          <p:nvPr/>
        </p:nvPicPr>
        <p:blipFill>
          <a:blip r:embed="rId4"/>
          <a:stretch>
            <a:fillRect/>
          </a:stretch>
        </p:blipFill>
        <p:spPr bwMode="auto">
          <a:xfrm>
            <a:off x="4793915" y="4001294"/>
            <a:ext cx="1895661" cy="1049171"/>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11</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256171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4750"/>
            <a:ext cx="10940806" cy="1325563"/>
          </a:xfrm>
        </p:spPr>
        <p:txBody>
          <a:bodyPr/>
          <a:lstStyle/>
          <a:p>
            <a:r>
              <a:rPr lang="de-DE" dirty="0" smtClean="0"/>
              <a:t>Bildergruppen</a:t>
            </a:r>
            <a:endParaRPr lang="de-DE" dirty="0"/>
          </a:p>
        </p:txBody>
      </p:sp>
      <p:sp>
        <p:nvSpPr>
          <p:cNvPr id="3" name="Inhaltsplatzhalter 2"/>
          <p:cNvSpPr>
            <a:spLocks noGrp="1"/>
          </p:cNvSpPr>
          <p:nvPr>
            <p:ph idx="1"/>
          </p:nvPr>
        </p:nvSpPr>
        <p:spPr>
          <a:xfrm>
            <a:off x="838199" y="1570433"/>
            <a:ext cx="10940807" cy="803275"/>
          </a:xfrm>
        </p:spPr>
        <p:txBody>
          <a:bodyPr/>
          <a:lstStyle/>
          <a:p>
            <a:r>
              <a:rPr lang="de-DE" dirty="0" err="1" smtClean="0"/>
              <a:t>Powerpoint</a:t>
            </a:r>
            <a:r>
              <a:rPr lang="de-DE" dirty="0" smtClean="0"/>
              <a:t> </a:t>
            </a:r>
            <a:r>
              <a:rPr lang="de-DE" dirty="0" err="1" smtClean="0"/>
              <a:t>Smartart</a:t>
            </a:r>
            <a:r>
              <a:rPr lang="de-DE" dirty="0" smtClean="0"/>
              <a:t> – besser als Screenshot mit einem Alternativtext!</a:t>
            </a:r>
          </a:p>
        </p:txBody>
      </p:sp>
      <p:sp>
        <p:nvSpPr>
          <p:cNvPr id="6" name="Rechteck 5" descr="links oben">
            <a:extLst>
              <a:ext uri="{FF2B5EF4-FFF2-40B4-BE49-F238E27FC236}">
                <a16:creationId xmlns:a16="http://schemas.microsoft.com/office/drawing/2014/main" id="{305E7B7A-FC44-F562-98DC-0E6E0B85DFBE}"/>
              </a:ext>
            </a:extLst>
          </p:cNvPr>
          <p:cNvSpPr/>
          <p:nvPr/>
        </p:nvSpPr>
        <p:spPr bwMode="auto">
          <a:xfrm>
            <a:off x="947541" y="2217967"/>
            <a:ext cx="3600000" cy="1800000"/>
          </a:xfrm>
          <a:prstGeom prst="rect">
            <a:avLst/>
          </a:prstGeom>
          <a:solidFill>
            <a:srgbClr val="003057"/>
          </a:solidFill>
          <a:ln w="28575">
            <a:solidFill>
              <a:srgbClr val="003057"/>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466849">
              <a:lnSpc>
                <a:spcPct val="90000"/>
              </a:lnSpc>
              <a:spcBef>
                <a:spcPts val="0"/>
              </a:spcBef>
              <a:spcAft>
                <a:spcPts val="0"/>
              </a:spcAft>
              <a:defRPr/>
            </a:pPr>
            <a:r>
              <a:rPr lang="de-DE" sz="2800" b="1" dirty="0">
                <a:ea typeface="Open Sans"/>
                <a:cs typeface="Open Sans"/>
              </a:rPr>
              <a:t>Barrierefreiheit</a:t>
            </a:r>
          </a:p>
        </p:txBody>
      </p:sp>
      <p:sp>
        <p:nvSpPr>
          <p:cNvPr id="7" name="Rechteck 6" descr="rechts oben">
            <a:extLst>
              <a:ext uri="{FF2B5EF4-FFF2-40B4-BE49-F238E27FC236}">
                <a16:creationId xmlns:a16="http://schemas.microsoft.com/office/drawing/2014/main" id="{5B2A9982-956F-BE57-3D72-D6E5ED3AA48C}"/>
              </a:ext>
            </a:extLst>
          </p:cNvPr>
          <p:cNvSpPr/>
          <p:nvPr/>
        </p:nvSpPr>
        <p:spPr bwMode="auto">
          <a:xfrm>
            <a:off x="4878609" y="2207334"/>
            <a:ext cx="3600000" cy="1800000"/>
          </a:xfrm>
          <a:prstGeom prst="rect">
            <a:avLst/>
          </a:prstGeom>
          <a:solidFill>
            <a:srgbClr val="003057"/>
          </a:solidFill>
          <a:ln w="28575" cap="flat" cmpd="sng" algn="ctr">
            <a:solidFill>
              <a:srgbClr val="003057"/>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466849">
              <a:lnSpc>
                <a:spcPct val="90000"/>
              </a:lnSpc>
              <a:defRPr/>
            </a:pPr>
            <a:r>
              <a:rPr lang="en-GB" sz="2800" b="1" dirty="0" smtClean="0">
                <a:ea typeface="Open Sans"/>
                <a:cs typeface="Open Sans"/>
              </a:rPr>
              <a:t>Universal Design</a:t>
            </a:r>
            <a:br>
              <a:rPr lang="en-GB" sz="2800" b="1" dirty="0" smtClean="0">
                <a:ea typeface="Open Sans"/>
                <a:cs typeface="Open Sans"/>
              </a:rPr>
            </a:br>
            <a:r>
              <a:rPr lang="en-GB" sz="2800" b="1" dirty="0" smtClean="0">
                <a:ea typeface="Open Sans"/>
                <a:cs typeface="Open Sans"/>
              </a:rPr>
              <a:t>(for Learning)</a:t>
            </a:r>
            <a:endParaRPr lang="en-GB" sz="2800" b="1" dirty="0">
              <a:ea typeface="Open Sans"/>
              <a:cs typeface="Open Sans"/>
            </a:endParaRPr>
          </a:p>
        </p:txBody>
      </p:sp>
      <p:cxnSp>
        <p:nvCxnSpPr>
          <p:cNvPr id="8" name="Gerade Verbindung mit Pfeil 7" descr="rote Linie">
            <a:extLst>
              <a:ext uri="{FF2B5EF4-FFF2-40B4-BE49-F238E27FC236}">
                <a16:creationId xmlns:a16="http://schemas.microsoft.com/office/drawing/2014/main" id="{C8DE11D4-945A-8AD1-5BCC-68A921F5CBDD}"/>
              </a:ext>
            </a:extLst>
          </p:cNvPr>
          <p:cNvCxnSpPr/>
          <p:nvPr/>
        </p:nvCxnSpPr>
        <p:spPr>
          <a:xfrm flipV="1">
            <a:off x="955339" y="4231748"/>
            <a:ext cx="7827154" cy="44259"/>
          </a:xfrm>
          <a:prstGeom prst="straightConnector1">
            <a:avLst/>
          </a:prstGeom>
          <a:ln w="28575">
            <a:solidFill>
              <a:srgbClr val="AC145A"/>
            </a:solidFill>
          </a:ln>
        </p:spPr>
        <p:style>
          <a:lnRef idx="1">
            <a:schemeClr val="accent1"/>
          </a:lnRef>
          <a:fillRef idx="0">
            <a:schemeClr val="accent1"/>
          </a:fillRef>
          <a:effectRef idx="0">
            <a:schemeClr val="accent1"/>
          </a:effectRef>
          <a:fontRef idx="minor">
            <a:schemeClr val="tx1"/>
          </a:fontRef>
        </p:style>
      </p:cxnSp>
      <p:sp>
        <p:nvSpPr>
          <p:cNvPr id="9" name="Rechteck 8" descr="links unten">
            <a:extLst>
              <a:ext uri="{FF2B5EF4-FFF2-40B4-BE49-F238E27FC236}">
                <a16:creationId xmlns:a16="http://schemas.microsoft.com/office/drawing/2014/main" id="{3751BA45-140A-F4B0-17D8-D5C2EB26E0B4}"/>
              </a:ext>
            </a:extLst>
          </p:cNvPr>
          <p:cNvSpPr/>
          <p:nvPr/>
        </p:nvSpPr>
        <p:spPr bwMode="auto">
          <a:xfrm>
            <a:off x="955340" y="4536030"/>
            <a:ext cx="3600000" cy="1800000"/>
          </a:xfrm>
          <a:prstGeom prst="rect">
            <a:avLst/>
          </a:prstGeom>
          <a:solidFill>
            <a:srgbClr val="003057"/>
          </a:solidFill>
          <a:ln w="28575" cap="flat" cmpd="sng" algn="ctr">
            <a:solidFill>
              <a:srgbClr val="003057"/>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466849">
              <a:lnSpc>
                <a:spcPct val="90000"/>
              </a:lnSpc>
              <a:spcBef>
                <a:spcPts val="0"/>
              </a:spcBef>
              <a:spcAft>
                <a:spcPts val="0"/>
              </a:spcAft>
              <a:defRPr/>
            </a:pPr>
            <a:r>
              <a:rPr lang="de-DE" sz="2800" b="1" dirty="0">
                <a:ea typeface="Open Sans"/>
                <a:cs typeface="Open Sans"/>
              </a:rPr>
              <a:t>Kompensations-strategien</a:t>
            </a:r>
          </a:p>
        </p:txBody>
      </p:sp>
      <p:sp>
        <p:nvSpPr>
          <p:cNvPr id="10" name="Rechteck 9" descr="rechts unten">
            <a:extLst>
              <a:ext uri="{FF2B5EF4-FFF2-40B4-BE49-F238E27FC236}">
                <a16:creationId xmlns:a16="http://schemas.microsoft.com/office/drawing/2014/main" id="{2E1C4067-5CBE-2F91-F56D-76F8118E64A3}"/>
              </a:ext>
            </a:extLst>
          </p:cNvPr>
          <p:cNvSpPr/>
          <p:nvPr/>
        </p:nvSpPr>
        <p:spPr bwMode="auto">
          <a:xfrm>
            <a:off x="4878609" y="4530497"/>
            <a:ext cx="3600000" cy="1800000"/>
          </a:xfrm>
          <a:prstGeom prst="rect">
            <a:avLst/>
          </a:prstGeom>
          <a:solidFill>
            <a:srgbClr val="003057"/>
          </a:solidFill>
          <a:ln w="28575" cap="flat" cmpd="sng" algn="ctr">
            <a:solidFill>
              <a:srgbClr val="003057"/>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466849">
              <a:lnSpc>
                <a:spcPct val="90000"/>
              </a:lnSpc>
              <a:spcBef>
                <a:spcPts val="0"/>
              </a:spcBef>
              <a:spcAft>
                <a:spcPts val="0"/>
              </a:spcAft>
              <a:defRPr/>
            </a:pPr>
            <a:r>
              <a:rPr lang="de-DE" sz="2800" b="1" dirty="0"/>
              <a:t>Angemessene Vorkehrungen</a:t>
            </a:r>
            <a:endParaRPr lang="de-DE" sz="2800" b="1" dirty="0">
              <a:cs typeface="Calibri"/>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12</a:t>
            </a:fld>
            <a:endParaRPr lang="de-DE"/>
          </a:p>
        </p:txBody>
      </p:sp>
      <p:sp>
        <p:nvSpPr>
          <p:cNvPr id="4" name="Datumsplatzhalter 3"/>
          <p:cNvSpPr>
            <a:spLocks noGrp="1"/>
          </p:cNvSpPr>
          <p:nvPr>
            <p:ph type="dt" sz="half" idx="10"/>
          </p:nvPr>
        </p:nvSpPr>
        <p:spPr>
          <a:xfrm>
            <a:off x="838200" y="6342062"/>
            <a:ext cx="2743200" cy="365125"/>
          </a:xfrm>
        </p:spPr>
        <p:txBody>
          <a:bodyPr/>
          <a:lstStyle/>
          <a:p>
            <a:r>
              <a:rPr lang="de-DE" smtClean="0"/>
              <a:t>16.05.2023</a:t>
            </a:r>
            <a:endParaRPr lang="de-DE" dirty="0"/>
          </a:p>
        </p:txBody>
      </p:sp>
    </p:spTree>
    <p:extLst>
      <p:ext uri="{BB962C8B-B14F-4D97-AF65-F5344CB8AC3E}">
        <p14:creationId xmlns:p14="http://schemas.microsoft.com/office/powerpoint/2010/main" val="2421561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5670"/>
            <a:ext cx="10940806" cy="1325563"/>
          </a:xfrm>
        </p:spPr>
        <p:txBody>
          <a:bodyPr/>
          <a:lstStyle/>
          <a:p>
            <a:r>
              <a:rPr lang="de-DE" dirty="0" smtClean="0"/>
              <a:t>Dekorative Bilder brauchen keinen Alt-Text</a:t>
            </a:r>
            <a:endParaRPr lang="de-DE" dirty="0"/>
          </a:p>
        </p:txBody>
      </p:sp>
      <p:sp>
        <p:nvSpPr>
          <p:cNvPr id="3" name="Inhaltsplatzhalter 2"/>
          <p:cNvSpPr>
            <a:spLocks noGrp="1"/>
          </p:cNvSpPr>
          <p:nvPr>
            <p:ph idx="1"/>
          </p:nvPr>
        </p:nvSpPr>
        <p:spPr>
          <a:xfrm>
            <a:off x="838199" y="1825625"/>
            <a:ext cx="4709161" cy="4351338"/>
          </a:xfrm>
        </p:spPr>
        <p:txBody>
          <a:bodyPr/>
          <a:lstStyle/>
          <a:p>
            <a:pPr marL="457200" indent="-457200">
              <a:buFont typeface="Arial" panose="020B0604020202020204" pitchFamily="34" charset="0"/>
              <a:buChar char="•"/>
            </a:pPr>
            <a:r>
              <a:rPr lang="de-DE" dirty="0" smtClean="0"/>
              <a:t>Rein dekorativer Charakter,</a:t>
            </a:r>
            <a:br>
              <a:rPr lang="de-DE" dirty="0" smtClean="0"/>
            </a:br>
            <a:r>
              <a:rPr lang="de-DE" dirty="0" smtClean="0"/>
              <a:t>dekorativ ankreuzen (alt=„“)</a:t>
            </a:r>
          </a:p>
          <a:p>
            <a:pPr marL="457200" indent="-457200">
              <a:buFont typeface="Arial" panose="020B0604020202020204" pitchFamily="34" charset="0"/>
              <a:buChar char="•"/>
            </a:pPr>
            <a:r>
              <a:rPr lang="de-DE" dirty="0" smtClean="0"/>
              <a:t>Rein visueller Wiedererkennungswert</a:t>
            </a:r>
          </a:p>
          <a:p>
            <a:pPr marL="457200" indent="-457200">
              <a:buFont typeface="Arial" panose="020B0604020202020204" pitchFamily="34" charset="0"/>
              <a:buChar char="•"/>
            </a:pPr>
            <a:r>
              <a:rPr lang="de-DE" dirty="0" smtClean="0"/>
              <a:t>Vorsicht bei der Entscheidung!</a:t>
            </a:r>
          </a:p>
          <a:p>
            <a:pPr marL="914400" lvl="1" indent="-457200">
              <a:buFont typeface="Arial" panose="020B0604020202020204" pitchFamily="34" charset="0"/>
              <a:buChar char="•"/>
            </a:pPr>
            <a:r>
              <a:rPr lang="de-DE" dirty="0" smtClean="0"/>
              <a:t>Lieber ein Alt-Text zu viel </a:t>
            </a:r>
          </a:p>
        </p:txBody>
      </p:sp>
      <p:pic>
        <p:nvPicPr>
          <p:cNvPr id="6" name="Grafik 5" descr="Sechs Kästen mit Links, neben jedem Kasten ein kleines Icon: 1. &quot;Teaching in the Digitale Age&quot;, Icon Computer mit Videokonferenz, 2. &quot;Community of Practice&quot;, Icon Mensch zeigt auf Präsentationscharts; 3. &quot;Flying Experts&quot;, Icon Mensch mit Megafon, 4. &quot;Evaluation&quot;, Icon Mensch vor Chart mit Balkendiagramm, 5. &quot;Folgen Sie uns auf Twitter&quot;, Icon Twitterlogo, 6. &quot;HDatDH.nrw-Blog&quot;, schriftlogo roter Kasten &quot;Bog&quot;. Über allen Icons wird der Code für den Alttext angezeigt: &quot;alt=&quot;&quot;, der Code für dekoratives Bild."/>
          <p:cNvPicPr>
            <a:picLocks noChangeAspect="1"/>
          </p:cNvPicPr>
          <p:nvPr/>
        </p:nvPicPr>
        <p:blipFill>
          <a:blip r:embed="rId3"/>
          <a:stretch>
            <a:fillRect/>
          </a:stretch>
        </p:blipFill>
        <p:spPr>
          <a:xfrm>
            <a:off x="5779032" y="1690688"/>
            <a:ext cx="6161540" cy="2905245"/>
          </a:xfrm>
          <a:prstGeom prst="rect">
            <a:avLst/>
          </a:prstGeom>
          <a:ln w="6350">
            <a:solidFill>
              <a:srgbClr val="AC145A"/>
            </a:solidFill>
          </a:ln>
        </p:spPr>
      </p:pic>
      <p:pic>
        <p:nvPicPr>
          <p:cNvPr id="9" name="Grafik 8" descr="Meldung: &quot;So spart die TU Dortmund Energie&quot; Meldungstext .. Darüber ein Bild, Alt-Text im nächsten Bild."/>
          <p:cNvPicPr>
            <a:picLocks noChangeAspect="1"/>
          </p:cNvPicPr>
          <p:nvPr/>
        </p:nvPicPr>
        <p:blipFill>
          <a:blip r:embed="rId4"/>
          <a:stretch>
            <a:fillRect/>
          </a:stretch>
        </p:blipFill>
        <p:spPr>
          <a:xfrm>
            <a:off x="6356730" y="4689639"/>
            <a:ext cx="2064615" cy="1911260"/>
          </a:xfrm>
          <a:prstGeom prst="rect">
            <a:avLst/>
          </a:prstGeom>
        </p:spPr>
      </p:pic>
      <p:pic>
        <p:nvPicPr>
          <p:cNvPr id="10" name="Grafik 9" descr="Alt-Text der Meldung Energiesparen: &quot;Ein Heizkörper, der die Form eines Sparschweins hat, hängt vor einer dunkelblaz gestrichenen Wand.&quot; "/>
          <p:cNvPicPr>
            <a:picLocks noChangeAspect="1"/>
          </p:cNvPicPr>
          <p:nvPr/>
        </p:nvPicPr>
        <p:blipFill>
          <a:blip r:embed="rId5"/>
          <a:stretch>
            <a:fillRect/>
          </a:stretch>
        </p:blipFill>
        <p:spPr>
          <a:xfrm>
            <a:off x="519572" y="5311241"/>
            <a:ext cx="5027788" cy="955415"/>
          </a:xfrm>
          <a:prstGeom prst="rect">
            <a:avLst/>
          </a:prstGeom>
        </p:spPr>
      </p:pic>
      <p:pic>
        <p:nvPicPr>
          <p:cNvPr id="11" name="Grafik 10" descr="Infokasten &quot;Schreibwoche&quot; mit Link, darüber Bild: An einem Tisch sitzen vier Menschen, die in Bücher schauen und in Hefte schreiben."/>
          <p:cNvPicPr>
            <a:picLocks noChangeAspect="1"/>
          </p:cNvPicPr>
          <p:nvPr/>
        </p:nvPicPr>
        <p:blipFill>
          <a:blip r:embed="rId6"/>
          <a:stretch>
            <a:fillRect/>
          </a:stretch>
        </p:blipFill>
        <p:spPr>
          <a:xfrm>
            <a:off x="8885621" y="4689639"/>
            <a:ext cx="2181462" cy="1921993"/>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13</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394240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Alternativtext: Ihre Meinung?</a:t>
            </a:r>
            <a:endParaRPr lang="de-DE" dirty="0"/>
          </a:p>
        </p:txBody>
      </p:sp>
      <p:sp>
        <p:nvSpPr>
          <p:cNvPr id="3" name="Inhaltsplatzhalter 2"/>
          <p:cNvSpPr>
            <a:spLocks noGrp="1"/>
          </p:cNvSpPr>
          <p:nvPr>
            <p:ph idx="1"/>
          </p:nvPr>
        </p:nvSpPr>
        <p:spPr>
          <a:xfrm>
            <a:off x="838198" y="1825625"/>
            <a:ext cx="5319533" cy="4351338"/>
          </a:xfrm>
        </p:spPr>
        <p:txBody>
          <a:bodyPr/>
          <a:lstStyle/>
          <a:p>
            <a:pPr marL="457200" indent="-457200">
              <a:buFont typeface="Arial" panose="020B0604020202020204" pitchFamily="34" charset="0"/>
              <a:buChar char="•"/>
            </a:pPr>
            <a:r>
              <a:rPr lang="de-DE" dirty="0" smtClean="0"/>
              <a:t>Textinformationen aus den Bildern fehlen</a:t>
            </a:r>
          </a:p>
          <a:p>
            <a:pPr marL="457200" indent="-457200">
              <a:buFont typeface="Arial" panose="020B0604020202020204" pitchFamily="34" charset="0"/>
              <a:buChar char="•"/>
            </a:pPr>
            <a:r>
              <a:rPr lang="de-DE" dirty="0" smtClean="0"/>
              <a:t>Interpretation statt Beschreibung</a:t>
            </a:r>
          </a:p>
          <a:p>
            <a:pPr marL="457200" indent="-457200">
              <a:buFont typeface="Arial" panose="020B0604020202020204" pitchFamily="34" charset="0"/>
              <a:buChar char="•"/>
            </a:pPr>
            <a:r>
              <a:rPr lang="de-DE" dirty="0" smtClean="0"/>
              <a:t>Entscheidung: </a:t>
            </a:r>
          </a:p>
          <a:p>
            <a:pPr marL="914400" lvl="1" indent="-457200">
              <a:buFont typeface="Arial" panose="020B0604020202020204" pitchFamily="34" charset="0"/>
              <a:buChar char="•"/>
            </a:pPr>
            <a:r>
              <a:rPr lang="de-DE" dirty="0" smtClean="0"/>
              <a:t>Was beschreiben?</a:t>
            </a:r>
            <a:endParaRPr lang="de-DE" dirty="0"/>
          </a:p>
          <a:p>
            <a:pPr marL="914400" lvl="1" indent="-457200">
              <a:buFont typeface="Arial" panose="020B0604020202020204" pitchFamily="34" charset="0"/>
              <a:buChar char="•"/>
            </a:pPr>
            <a:r>
              <a:rPr lang="de-DE" dirty="0" smtClean="0"/>
              <a:t>Wie ausführlich?</a:t>
            </a:r>
          </a:p>
          <a:p>
            <a:pPr marL="914400" lvl="1" indent="-457200">
              <a:buFont typeface="Arial" panose="020B0604020202020204" pitchFamily="34" charset="0"/>
              <a:buChar char="•"/>
            </a:pPr>
            <a:r>
              <a:rPr lang="de-DE" dirty="0" smtClean="0"/>
              <a:t>Wie knapp?</a:t>
            </a:r>
          </a:p>
        </p:txBody>
      </p:sp>
      <p:pic>
        <p:nvPicPr>
          <p:cNvPr id="6" name="Grafik 5" descr="Schaubild mit Text. Alternativtext: Schematische Darstellung dreier horizontal angeordneter Kreise, die ineinander übergehen. Dadurch soll symbolisiert werden, dass alle Handlungsfelder mit einander zusammenhängen. Icons innerhalb der Kreise von links nach rechts: aufgeklappter Laptop mit Lupe steht für Handlungsfeld 1, aufgeklappter Laptop mit Mediaplayer auf dem Screen steht für Handlungsfeld 2 und aufgeklappter Laptop mit einer Sprechblase steht für Handlungsfeld 3.&quot; &#10;Nicht beschriebene Textinformationen: „Handlungsfeld 1. Barrierefreiheitsprüfungen von Webseiten“, „Handlungsfeld 2. Barrierefreiheit digitaler Anwendungen im Kontext von Studium und Lehre“, „Handlungsfeld 3. Einsatz von assistiven Technologien im Kontext von Studium und Lehre“"/>
          <p:cNvPicPr>
            <a:picLocks noChangeAspect="1"/>
          </p:cNvPicPr>
          <p:nvPr/>
        </p:nvPicPr>
        <p:blipFill>
          <a:blip r:embed="rId3"/>
          <a:stretch>
            <a:fillRect/>
          </a:stretch>
        </p:blipFill>
        <p:spPr>
          <a:xfrm>
            <a:off x="6308603" y="1481002"/>
            <a:ext cx="5243034" cy="4886365"/>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14</a:t>
            </a:fld>
            <a:endParaRPr lang="de-DE" dirty="0"/>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22608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Komplexe Bilder</a:t>
            </a:r>
            <a:endParaRPr lang="de-DE" dirty="0"/>
          </a:p>
        </p:txBody>
      </p:sp>
      <p:sp>
        <p:nvSpPr>
          <p:cNvPr id="3" name="Inhaltsplatzhalter 2"/>
          <p:cNvSpPr>
            <a:spLocks noGrp="1"/>
          </p:cNvSpPr>
          <p:nvPr>
            <p:ph idx="1"/>
          </p:nvPr>
        </p:nvSpPr>
        <p:spPr>
          <a:xfrm>
            <a:off x="838199" y="1825625"/>
            <a:ext cx="5334001" cy="4351338"/>
          </a:xfrm>
        </p:spPr>
        <p:txBody>
          <a:bodyPr>
            <a:normAutofit fontScale="92500" lnSpcReduction="10000"/>
          </a:bodyPr>
          <a:lstStyle/>
          <a:p>
            <a:pPr marL="457200" indent="-457200">
              <a:buFont typeface="Arial" panose="020B0604020202020204" pitchFamily="34" charset="0"/>
              <a:buChar char="•"/>
            </a:pPr>
            <a:r>
              <a:rPr lang="de-DE" dirty="0" smtClean="0"/>
              <a:t>Diagramme, Grafiken, Abläufe, Schaubilder</a:t>
            </a:r>
            <a:endParaRPr lang="de-DE" dirty="0"/>
          </a:p>
          <a:p>
            <a:pPr marL="457200" indent="-457200">
              <a:buFont typeface="Arial" panose="020B0604020202020204" pitchFamily="34" charset="0"/>
              <a:buChar char="•"/>
            </a:pPr>
            <a:r>
              <a:rPr lang="en-US" dirty="0" err="1" smtClean="0"/>
              <a:t>Eventuell</a:t>
            </a:r>
            <a:r>
              <a:rPr lang="en-US" dirty="0" smtClean="0"/>
              <a:t> </a:t>
            </a:r>
            <a:r>
              <a:rPr lang="en-US" dirty="0" err="1" smtClean="0"/>
              <a:t>zwei</a:t>
            </a:r>
            <a:r>
              <a:rPr lang="en-US" dirty="0" smtClean="0"/>
              <a:t> </a:t>
            </a:r>
            <a:r>
              <a:rPr lang="en-US" dirty="0" err="1" smtClean="0"/>
              <a:t>Bildbeschreibungen</a:t>
            </a:r>
            <a:r>
              <a:rPr lang="en-US" dirty="0" smtClean="0"/>
              <a:t> </a:t>
            </a:r>
            <a:r>
              <a:rPr lang="en-US" dirty="0" err="1" smtClean="0"/>
              <a:t>nötig</a:t>
            </a:r>
            <a:r>
              <a:rPr lang="en-US" dirty="0" smtClean="0"/>
              <a:t>:</a:t>
            </a:r>
          </a:p>
          <a:p>
            <a:pPr marL="914400" lvl="1" indent="-457200">
              <a:buFont typeface="Arial" panose="020B0604020202020204" pitchFamily="34" charset="0"/>
              <a:buChar char="•"/>
            </a:pPr>
            <a:r>
              <a:rPr lang="en-US" dirty="0" smtClean="0"/>
              <a:t>Alt-Text </a:t>
            </a:r>
            <a:r>
              <a:rPr lang="en-US" dirty="0" err="1" smtClean="0"/>
              <a:t>für</a:t>
            </a:r>
            <a:r>
              <a:rPr lang="en-US" dirty="0" smtClean="0"/>
              <a:t> </a:t>
            </a:r>
            <a:r>
              <a:rPr lang="en-US" dirty="0" err="1" smtClean="0"/>
              <a:t>Screenreader</a:t>
            </a:r>
            <a:r>
              <a:rPr lang="en-US" dirty="0" smtClean="0"/>
              <a:t> </a:t>
            </a:r>
            <a:r>
              <a:rPr lang="en-US" dirty="0" err="1" smtClean="0"/>
              <a:t>mit</a:t>
            </a:r>
            <a:r>
              <a:rPr lang="en-US" dirty="0" smtClean="0"/>
              <a:t> </a:t>
            </a:r>
            <a:r>
              <a:rPr lang="en-US" dirty="0" err="1" smtClean="0"/>
              <a:t>einer</a:t>
            </a:r>
            <a:r>
              <a:rPr lang="en-US" dirty="0" smtClean="0"/>
              <a:t> </a:t>
            </a:r>
            <a:r>
              <a:rPr lang="en-US" dirty="0" err="1" smtClean="0"/>
              <a:t>knappen</a:t>
            </a:r>
            <a:r>
              <a:rPr lang="en-US" dirty="0" smtClean="0"/>
              <a:t> </a:t>
            </a:r>
            <a:r>
              <a:rPr lang="en-US" dirty="0" err="1" smtClean="0"/>
              <a:t>Beschreibung</a:t>
            </a:r>
            <a:r>
              <a:rPr lang="en-US" dirty="0" smtClean="0"/>
              <a:t> und </a:t>
            </a:r>
            <a:r>
              <a:rPr lang="en-US" dirty="0" err="1" smtClean="0"/>
              <a:t>Hinweis</a:t>
            </a:r>
            <a:r>
              <a:rPr lang="en-US" dirty="0" smtClean="0"/>
              <a:t>, wo </a:t>
            </a:r>
            <a:r>
              <a:rPr lang="en-US" dirty="0" err="1" smtClean="0"/>
              <a:t>eine</a:t>
            </a:r>
            <a:r>
              <a:rPr lang="en-US" dirty="0" smtClean="0"/>
              <a:t> </a:t>
            </a:r>
            <a:r>
              <a:rPr lang="en-US" dirty="0" err="1" smtClean="0"/>
              <a:t>längere</a:t>
            </a:r>
            <a:r>
              <a:rPr lang="en-US" dirty="0" smtClean="0"/>
              <a:t> </a:t>
            </a:r>
            <a:r>
              <a:rPr lang="en-US" dirty="0" err="1" smtClean="0"/>
              <a:t>Beschreibung</a:t>
            </a:r>
            <a:r>
              <a:rPr lang="en-US" dirty="0" smtClean="0"/>
              <a:t> </a:t>
            </a:r>
            <a:r>
              <a:rPr lang="en-US" dirty="0" err="1" smtClean="0"/>
              <a:t>hinterlegt</a:t>
            </a:r>
            <a:r>
              <a:rPr lang="en-US" dirty="0" smtClean="0"/>
              <a:t> </a:t>
            </a:r>
            <a:r>
              <a:rPr lang="en-US" dirty="0" err="1" smtClean="0"/>
              <a:t>ist</a:t>
            </a:r>
            <a:endParaRPr lang="en-US" dirty="0" smtClean="0"/>
          </a:p>
          <a:p>
            <a:pPr marL="914400" lvl="1" indent="-457200">
              <a:buFont typeface="Arial" panose="020B0604020202020204" pitchFamily="34" charset="0"/>
              <a:buChar char="•"/>
            </a:pPr>
            <a:r>
              <a:rPr lang="en-US" dirty="0" err="1" smtClean="0"/>
              <a:t>Ausführliche</a:t>
            </a:r>
            <a:r>
              <a:rPr lang="en-US" dirty="0" smtClean="0"/>
              <a:t> </a:t>
            </a:r>
            <a:r>
              <a:rPr lang="en-US" dirty="0" err="1" smtClean="0"/>
              <a:t>Beschreibung</a:t>
            </a:r>
            <a:r>
              <a:rPr lang="en-US" dirty="0" smtClean="0"/>
              <a:t>, die </a:t>
            </a:r>
            <a:r>
              <a:rPr lang="en-US" dirty="0" err="1" smtClean="0"/>
              <a:t>für</a:t>
            </a:r>
            <a:r>
              <a:rPr lang="en-US" dirty="0" smtClean="0"/>
              <a:t> </a:t>
            </a:r>
            <a:r>
              <a:rPr lang="en-US" dirty="0" err="1" smtClean="0"/>
              <a:t>alle</a:t>
            </a:r>
            <a:r>
              <a:rPr lang="en-US" dirty="0" smtClean="0"/>
              <a:t> </a:t>
            </a:r>
            <a:r>
              <a:rPr lang="en-US" dirty="0" err="1" smtClean="0"/>
              <a:t>lesbar</a:t>
            </a:r>
            <a:r>
              <a:rPr lang="en-US" dirty="0" smtClean="0"/>
              <a:t> </a:t>
            </a:r>
            <a:r>
              <a:rPr lang="en-US" dirty="0" err="1" smtClean="0"/>
              <a:t>ist</a:t>
            </a:r>
            <a:r>
              <a:rPr lang="en-US" dirty="0" smtClean="0"/>
              <a:t> (</a:t>
            </a:r>
            <a:r>
              <a:rPr lang="en-US" dirty="0" err="1" smtClean="0"/>
              <a:t>Worddokument</a:t>
            </a:r>
            <a:r>
              <a:rPr lang="en-US" dirty="0" smtClean="0"/>
              <a:t>, </a:t>
            </a:r>
            <a:r>
              <a:rPr lang="en-US" dirty="0" err="1" smtClean="0"/>
              <a:t>Unterseite</a:t>
            </a:r>
            <a:r>
              <a:rPr lang="en-US" dirty="0" smtClean="0"/>
              <a:t> …)</a:t>
            </a:r>
          </a:p>
        </p:txBody>
      </p:sp>
      <p:pic>
        <p:nvPicPr>
          <p:cNvPr id="6" name="Grafik 3" descr="Screenshot Video: Lehrer steht vor der Tafel, dort hängt eine Karikatur zum NPD-Verbot: ein Baum mit einer Wurzel in Form eines Hakenkreuzes. Am Baum hängen Früchte, die an den Kopf von Adolf Hitler erinnern, auf dem Stand steht NPD. Neben dem Baum stehen zwei Männer: ein Richter in Robe und ein Arbeiter, dessen Gesicht an Otto Schily erinnert. Er hat eine Säge in der Hand mit einem Griff in Form eines Paragrafen." title="Screenshot Video"/>
          <p:cNvPicPr>
            <a:picLocks noChangeAspect="1"/>
          </p:cNvPicPr>
          <p:nvPr/>
        </p:nvPicPr>
        <p:blipFill>
          <a:blip r:embed="rId3"/>
          <a:srcRect b="9000"/>
          <a:stretch/>
        </p:blipFill>
        <p:spPr bwMode="auto">
          <a:xfrm>
            <a:off x="6172200" y="1825625"/>
            <a:ext cx="5643899" cy="3536633"/>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15</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
        <p:nvSpPr>
          <p:cNvPr id="7" name="Textfeld 6"/>
          <p:cNvSpPr txBox="1"/>
          <p:nvPr/>
        </p:nvSpPr>
        <p:spPr>
          <a:xfrm>
            <a:off x="6670307" y="5650029"/>
            <a:ext cx="5284270" cy="646331"/>
          </a:xfrm>
          <a:prstGeom prst="rect">
            <a:avLst/>
          </a:prstGeom>
          <a:noFill/>
        </p:spPr>
        <p:txBody>
          <a:bodyPr wrap="square" rtlCol="0">
            <a:spAutoFit/>
          </a:bodyPr>
          <a:lstStyle/>
          <a:p>
            <a:r>
              <a:rPr lang="de-DE" dirty="0" smtClean="0"/>
              <a:t>Aus</a:t>
            </a:r>
            <a:r>
              <a:rPr lang="de-DE" dirty="0"/>
              <a:t>: </a:t>
            </a:r>
            <a:r>
              <a:rPr lang="de-DE" dirty="0" err="1">
                <a:hlinkClick r:id="rId4"/>
              </a:rPr>
              <a:t>LArS.NRW</a:t>
            </a:r>
            <a:r>
              <a:rPr lang="de-DE" dirty="0"/>
              <a:t> - Lernen mit Animationsfilmen realer Szenen sozialwissenschaftlicher Unterrichtsfächer</a:t>
            </a:r>
          </a:p>
        </p:txBody>
      </p:sp>
    </p:spTree>
    <p:extLst>
      <p:ext uri="{BB962C8B-B14F-4D97-AF65-F5344CB8AC3E}">
        <p14:creationId xmlns:p14="http://schemas.microsoft.com/office/powerpoint/2010/main" val="347798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Diagramme: Flussdiagramm</a:t>
            </a:r>
            <a:endParaRPr lang="de-DE" dirty="0"/>
          </a:p>
        </p:txBody>
      </p:sp>
      <p:sp>
        <p:nvSpPr>
          <p:cNvPr id="3" name="Inhaltsplatzhalter 2"/>
          <p:cNvSpPr>
            <a:spLocks noGrp="1"/>
          </p:cNvSpPr>
          <p:nvPr>
            <p:ph idx="1"/>
          </p:nvPr>
        </p:nvSpPr>
        <p:spPr>
          <a:xfrm>
            <a:off x="8844421" y="4869711"/>
            <a:ext cx="3125972" cy="1222745"/>
          </a:xfrm>
        </p:spPr>
        <p:txBody>
          <a:bodyPr/>
          <a:lstStyle/>
          <a:p>
            <a:r>
              <a:rPr lang="de-DE" dirty="0" smtClean="0"/>
              <a:t>Beispiel Alt-Text: </a:t>
            </a:r>
            <a:r>
              <a:rPr lang="de-DE" dirty="0" smtClean="0">
                <a:hlinkClick r:id="rId3"/>
              </a:rPr>
              <a:t>diagramcenter.org</a:t>
            </a:r>
            <a:endParaRPr lang="de-DE" dirty="0"/>
          </a:p>
        </p:txBody>
      </p:sp>
      <p:pic>
        <p:nvPicPr>
          <p:cNvPr id="6" name="Grafik 5" descr="Flussdiagramm mit acht beschrifteten Kästen, die durch Pfeile verbunden sind. Das Diagramm ist multidirektional. Bei jedem Schritt zeigen Pfeile vorwärts zu einem oder mehreren Kästchen und zurück zum vorherigen Kästchen oder den vorherigen Kästchen. Das Flussdiagramm wird als Liste beschrieben, in der die möglichen nächsten Schritte unter jeder Kästchenbeschriftung aufgeführt sind.&#10;Standards&#10;a. weiter zu Thema&#10;Thema&#10;a.  zurück zu Standards&#10;b. weiter zu Ziele/Zwecke&#10;Ziele/Zielvorgaben&#10;a. zurück zu Thema&#10;b. weiter zur Leistungsbewertung&#10;Leistungsbewertung (Interpersonell - Interpretativ - Präsentativ)&#10;a. zurück zu Ziele/Zwecke&#10;b. weiter zu Strukturen/Funktionen&#10;c. weiter zu Vokabular&#10;d. weiter zu Ressourcen&#10;Strukturen/Funktionen&#10;a. zurück zu Leistungsbewertung&#10;b. seitlich zu Vokabular&#10;c.  weiter zu Unterrichtsstrategien&#10;Wortschatz&#10;a. zurück zu Leistungsbeurteilung&#10;b. seitlich zu Strukturen/Funktionen&#10;c. seitlich zu Ressourcen&#10;d. vorwärts zu Unterrichtsstrategien&#10;Hilfsmittel&#10;a. zurück zu Leistungsbeurteilung&#10;b. seitlich zu Vokabular&#10;c. weiter zu Unterrichtsstrategien&#10;Unterrichtliche Strategien&#10;a. zurück zu Strukturen/Funktionen&#10;b. zurück zu Vokabular&#10;c. zurück zu Ressourcen"/>
          <p:cNvPicPr>
            <a:picLocks noChangeAspect="1"/>
          </p:cNvPicPr>
          <p:nvPr/>
        </p:nvPicPr>
        <p:blipFill rotWithShape="1">
          <a:blip r:embed="rId4"/>
          <a:srcRect t="2251" b="2926"/>
          <a:stretch/>
        </p:blipFill>
        <p:spPr>
          <a:xfrm>
            <a:off x="729541" y="1612904"/>
            <a:ext cx="7683956" cy="4479552"/>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16</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222572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Vier Faustregeln im Bildungskontext (1/2)</a:t>
            </a:r>
            <a:endParaRPr lang="de-DE" dirty="0"/>
          </a:p>
        </p:txBody>
      </p:sp>
      <p:sp>
        <p:nvSpPr>
          <p:cNvPr id="3" name="Inhaltsplatzhalter 2"/>
          <p:cNvSpPr>
            <a:spLocks noGrp="1"/>
          </p:cNvSpPr>
          <p:nvPr>
            <p:ph idx="1"/>
          </p:nvPr>
        </p:nvSpPr>
        <p:spPr/>
        <p:txBody>
          <a:bodyPr>
            <a:normAutofit fontScale="85000" lnSpcReduction="20000"/>
          </a:bodyPr>
          <a:lstStyle/>
          <a:p>
            <a:pPr marL="342900" lvl="0" indent="-342900">
              <a:lnSpc>
                <a:spcPct val="170000"/>
              </a:lnSpc>
              <a:spcBef>
                <a:spcPts val="0"/>
              </a:spcBef>
              <a:buFont typeface="+mj-lt"/>
              <a:buAutoNum type="arabicPeriod"/>
              <a:defRPr/>
            </a:pPr>
            <a:r>
              <a:rPr lang="de-DE" b="1" dirty="0">
                <a:ea typeface="Calibri"/>
                <a:cs typeface="Times New Roman"/>
              </a:rPr>
              <a:t>Allgemeine Perspektive: </a:t>
            </a:r>
            <a:endParaRPr lang="de-DE" b="1" dirty="0"/>
          </a:p>
          <a:p>
            <a:pPr marL="361950" lvl="0">
              <a:lnSpc>
                <a:spcPct val="120000"/>
              </a:lnSpc>
              <a:spcBef>
                <a:spcPts val="0"/>
              </a:spcBef>
              <a:spcAft>
                <a:spcPts val="1200"/>
              </a:spcAft>
              <a:defRPr/>
            </a:pPr>
            <a:r>
              <a:rPr lang="de-DE" dirty="0">
                <a:ea typeface="Calibri"/>
                <a:cs typeface="Times New Roman"/>
              </a:rPr>
              <a:t>In einem ersten Satz knapp die Informationen geben, die gebraucht werden, um einen ersten Eindruck von der Abbildung zu bekommen bzw. die Abbildung einordnen zu können. Der Abbildungstyp (Foto, Graphik, Diagramm etc.) wird benannt.</a:t>
            </a:r>
            <a:endParaRPr lang="de-DE" dirty="0"/>
          </a:p>
          <a:p>
            <a:pPr marL="342900" lvl="0" indent="-342900">
              <a:lnSpc>
                <a:spcPct val="114999"/>
              </a:lnSpc>
              <a:spcAft>
                <a:spcPts val="600"/>
              </a:spcAft>
              <a:buFont typeface="+mj-lt"/>
              <a:buAutoNum type="arabicPeriod" startAt="2"/>
              <a:defRPr/>
            </a:pPr>
            <a:r>
              <a:rPr lang="de-DE" b="1" dirty="0">
                <a:ea typeface="Calibri"/>
                <a:cs typeface="Times New Roman"/>
              </a:rPr>
              <a:t>Fachliche Perspektive</a:t>
            </a:r>
            <a:r>
              <a:rPr lang="de-DE" dirty="0">
                <a:ea typeface="Calibri"/>
                <a:cs typeface="Times New Roman"/>
              </a:rPr>
              <a:t>: </a:t>
            </a:r>
            <a:endParaRPr lang="de-DE" dirty="0"/>
          </a:p>
          <a:p>
            <a:pPr marL="361950">
              <a:lnSpc>
                <a:spcPct val="120000"/>
              </a:lnSpc>
              <a:spcBef>
                <a:spcPts val="0"/>
              </a:spcBef>
              <a:spcAft>
                <a:spcPts val="1200"/>
              </a:spcAft>
              <a:defRPr/>
            </a:pPr>
            <a:r>
              <a:rPr lang="de-DE" dirty="0">
                <a:cs typeface="Times New Roman"/>
              </a:rPr>
              <a:t>Im Weiteren eine kurze, aber präzise Beschreibung der Abbildung geben und dabei einen Fokus auf die Details legen, die zum Verständnis des Lerngegenstandes benötigt werden. Fachtermini verwenden. Aus der Abbildung übernommene Begriffe in Anführungszeichen setzen.</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17</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67652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Vier Faustregeln im Bildungskontext (1/2)</a:t>
            </a:r>
            <a:endParaRPr lang="de-DE" dirty="0"/>
          </a:p>
        </p:txBody>
      </p:sp>
      <p:sp>
        <p:nvSpPr>
          <p:cNvPr id="3" name="Inhaltsplatzhalter 2"/>
          <p:cNvSpPr>
            <a:spLocks noGrp="1"/>
          </p:cNvSpPr>
          <p:nvPr>
            <p:ph idx="1"/>
          </p:nvPr>
        </p:nvSpPr>
        <p:spPr/>
        <p:txBody>
          <a:bodyPr>
            <a:normAutofit fontScale="85000" lnSpcReduction="10000"/>
          </a:bodyPr>
          <a:lstStyle/>
          <a:p>
            <a:pPr marL="342900" lvl="0" indent="-342900">
              <a:lnSpc>
                <a:spcPct val="114999"/>
              </a:lnSpc>
              <a:spcAft>
                <a:spcPts val="600"/>
              </a:spcAft>
              <a:buFont typeface="+mj-lt"/>
              <a:buAutoNum type="arabicPeriod" startAt="3"/>
              <a:defRPr/>
            </a:pPr>
            <a:r>
              <a:rPr lang="de-DE" b="1" dirty="0">
                <a:ea typeface="Calibri"/>
                <a:cs typeface="Times New Roman"/>
              </a:rPr>
              <a:t>(Hochschul-)Didaktische Perspektive: </a:t>
            </a:r>
            <a:endParaRPr lang="de-DE" b="1" dirty="0"/>
          </a:p>
          <a:p>
            <a:pPr marL="361950" lvl="0">
              <a:lnSpc>
                <a:spcPct val="120000"/>
              </a:lnSpc>
              <a:spcBef>
                <a:spcPts val="0"/>
              </a:spcBef>
              <a:spcAft>
                <a:spcPts val="1200"/>
              </a:spcAft>
              <a:defRPr/>
            </a:pPr>
            <a:r>
              <a:rPr lang="de-DE" dirty="0">
                <a:cs typeface="Times New Roman"/>
              </a:rPr>
              <a:t>Prüfen, ob die Beschreibung alle wichtigen Informationen für den Lernprozess bzw. die Lösung der Aufgabe enthält, jedoch nicht den Lernprozess selbst vorwegnimmt. </a:t>
            </a:r>
            <a:endParaRPr lang="de-DE" dirty="0"/>
          </a:p>
          <a:p>
            <a:pPr marL="342900" lvl="0" indent="-342900">
              <a:lnSpc>
                <a:spcPct val="114999"/>
              </a:lnSpc>
              <a:spcAft>
                <a:spcPts val="600"/>
              </a:spcAft>
              <a:buFont typeface="+mj-lt"/>
              <a:buAutoNum type="arabicPeriod" startAt="4"/>
              <a:defRPr/>
            </a:pPr>
            <a:r>
              <a:rPr lang="de-DE" b="1" dirty="0">
                <a:ea typeface="Calibri"/>
                <a:cs typeface="Times New Roman"/>
              </a:rPr>
              <a:t>Abbildungskontext: </a:t>
            </a:r>
            <a:endParaRPr lang="de-DE" b="1" dirty="0"/>
          </a:p>
          <a:p>
            <a:pPr marL="361950">
              <a:lnSpc>
                <a:spcPct val="120000"/>
              </a:lnSpc>
              <a:spcBef>
                <a:spcPts val="0"/>
              </a:spcBef>
              <a:spcAft>
                <a:spcPts val="1200"/>
              </a:spcAft>
              <a:defRPr/>
            </a:pPr>
            <a:r>
              <a:rPr lang="de-DE" dirty="0">
                <a:cs typeface="Times New Roman"/>
              </a:rPr>
              <a:t>Den Kontext beachten, in dem die Abbildung steht. Die Informationen aus begleitendem Text und/oder der Bildunterschrift können vorausgesetzt werden. Entscheiden, ob die Beschreibung so komplex ist, dass sie nicht als Alt-Text, sondern besser in einem verlinkten Dokument zur Verfügung gestellt werden sollte. </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18</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911720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 weiterführende Links</a:t>
            </a:r>
            <a:endParaRPr lang="de-DE" dirty="0"/>
          </a:p>
        </p:txBody>
      </p:sp>
      <p:sp>
        <p:nvSpPr>
          <p:cNvPr id="3" name="Inhaltsplatzhalter 2"/>
          <p:cNvSpPr>
            <a:spLocks noGrp="1"/>
          </p:cNvSpPr>
          <p:nvPr>
            <p:ph idx="1"/>
          </p:nvPr>
        </p:nvSpPr>
        <p:spPr>
          <a:xfrm>
            <a:off x="489856" y="1477282"/>
            <a:ext cx="11289150" cy="4351338"/>
          </a:xfrm>
        </p:spPr>
        <p:txBody>
          <a:bodyPr>
            <a:noAutofit/>
          </a:bodyPr>
          <a:lstStyle/>
          <a:p>
            <a:pPr marL="400050">
              <a:lnSpc>
                <a:spcPct val="100000"/>
              </a:lnSpc>
              <a:spcBef>
                <a:spcPct val="0"/>
              </a:spcBef>
            </a:pPr>
            <a:r>
              <a:rPr lang="de-DE" sz="2000" b="1" dirty="0" smtClean="0">
                <a:solidFill>
                  <a:srgbClr val="AC145A"/>
                </a:solidFill>
                <a:cs typeface="Arial" charset="0"/>
              </a:rPr>
              <a:t>WAI – Web </a:t>
            </a:r>
            <a:r>
              <a:rPr lang="de-DE" sz="2000" b="1" dirty="0" err="1" smtClean="0">
                <a:solidFill>
                  <a:srgbClr val="AC145A"/>
                </a:solidFill>
                <a:cs typeface="Arial" charset="0"/>
              </a:rPr>
              <a:t>Accessibility</a:t>
            </a:r>
            <a:r>
              <a:rPr lang="de-DE" sz="2000" b="1" dirty="0" smtClean="0">
                <a:solidFill>
                  <a:srgbClr val="AC145A"/>
                </a:solidFill>
                <a:cs typeface="Arial" charset="0"/>
              </a:rPr>
              <a:t> Initiative </a:t>
            </a:r>
            <a:r>
              <a:rPr lang="de-DE" sz="2000" dirty="0">
                <a:cs typeface="Arial" charset="0"/>
              </a:rPr>
              <a:t/>
            </a:r>
            <a:br>
              <a:rPr lang="de-DE" sz="2000" dirty="0">
                <a:cs typeface="Arial" charset="0"/>
              </a:rPr>
            </a:br>
            <a:r>
              <a:rPr lang="de-DE" sz="2000" dirty="0" smtClean="0">
                <a:cs typeface="Arial" charset="0"/>
              </a:rPr>
              <a:t>Typen von Bildern und Hinweise </a:t>
            </a:r>
            <a:r>
              <a:rPr lang="de-DE" sz="2000" smtClean="0">
                <a:cs typeface="Arial" charset="0"/>
              </a:rPr>
              <a:t>und Regeln </a:t>
            </a:r>
            <a:r>
              <a:rPr lang="de-DE" sz="2000" dirty="0" smtClean="0">
                <a:cs typeface="Arial" charset="0"/>
              </a:rPr>
              <a:t>für Alternativtexte, Initiative des W3C (</a:t>
            </a:r>
            <a:r>
              <a:rPr lang="en-GB" sz="2000" dirty="0" smtClean="0"/>
              <a:t>World Wide Web Consortium’s</a:t>
            </a:r>
            <a:r>
              <a:rPr lang="de-DE" sz="2000" dirty="0" smtClean="0"/>
              <a:t>), englisch</a:t>
            </a:r>
            <a:r>
              <a:rPr lang="de-DE" sz="2000" dirty="0" smtClean="0">
                <a:cs typeface="Arial" charset="0"/>
              </a:rPr>
              <a:t>. </a:t>
            </a:r>
            <a:r>
              <a:rPr lang="de-DE" sz="2000" dirty="0">
                <a:cs typeface="Arial" charset="0"/>
                <a:hlinkClick r:id="rId3"/>
              </a:rPr>
              <a:t>https://www.w3.org/WAI/tutorials/images/.</a:t>
            </a:r>
            <a:endParaRPr lang="de-DE" sz="2000" dirty="0">
              <a:cs typeface="Arial" charset="0"/>
            </a:endParaRPr>
          </a:p>
          <a:p>
            <a:pPr marL="400050">
              <a:lnSpc>
                <a:spcPct val="100000"/>
              </a:lnSpc>
              <a:spcBef>
                <a:spcPct val="0"/>
              </a:spcBef>
            </a:pPr>
            <a:r>
              <a:rPr lang="de-DE" sz="2000" b="1" dirty="0" smtClean="0">
                <a:solidFill>
                  <a:srgbClr val="AC145A"/>
                </a:solidFill>
                <a:cs typeface="Arial" charset="0"/>
              </a:rPr>
              <a:t>Diagramm Center</a:t>
            </a:r>
            <a:r>
              <a:rPr lang="de-DE" sz="2000" dirty="0">
                <a:cs typeface="Arial" charset="0"/>
              </a:rPr>
              <a:t/>
            </a:r>
            <a:br>
              <a:rPr lang="de-DE" sz="2000" dirty="0">
                <a:cs typeface="Arial" charset="0"/>
              </a:rPr>
            </a:br>
            <a:r>
              <a:rPr lang="de-DE" sz="2000" dirty="0" smtClean="0">
                <a:cs typeface="Arial" charset="0"/>
              </a:rPr>
              <a:t>Regeln und Beispiele für komplexe Bilder wie Diagramme, Landkarten, chemische Formeln (englisch</a:t>
            </a:r>
            <a:r>
              <a:rPr lang="de-DE" sz="2000" dirty="0">
                <a:cs typeface="Arial" charset="0"/>
              </a:rPr>
              <a:t>). </a:t>
            </a:r>
            <a:endParaRPr lang="de-DE" sz="2000" dirty="0" smtClean="0">
              <a:cs typeface="Arial" charset="0"/>
            </a:endParaRPr>
          </a:p>
          <a:p>
            <a:pPr marL="400050">
              <a:lnSpc>
                <a:spcPct val="100000"/>
              </a:lnSpc>
              <a:spcBef>
                <a:spcPct val="0"/>
              </a:spcBef>
            </a:pPr>
            <a:r>
              <a:rPr lang="de-DE" sz="2000" dirty="0" smtClean="0">
                <a:cs typeface="Arial" charset="0"/>
                <a:hlinkClick r:id="rId4"/>
              </a:rPr>
              <a:t>http</a:t>
            </a:r>
            <a:r>
              <a:rPr lang="de-DE" sz="2000" dirty="0">
                <a:cs typeface="Arial" charset="0"/>
                <a:hlinkClick r:id="rId4"/>
              </a:rPr>
              <a:t>://diagramcenter.org/table-of-contents-2.html#toc.</a:t>
            </a:r>
            <a:endParaRPr lang="de-DE" sz="2000" dirty="0">
              <a:cs typeface="Arial" charset="0"/>
            </a:endParaRPr>
          </a:p>
          <a:p>
            <a:pPr marL="400050">
              <a:lnSpc>
                <a:spcPct val="100000"/>
              </a:lnSpc>
              <a:spcBef>
                <a:spcPct val="0"/>
              </a:spcBef>
            </a:pPr>
            <a:r>
              <a:rPr lang="de-DE" sz="2000" b="1" dirty="0">
                <a:solidFill>
                  <a:srgbClr val="AC145A"/>
                </a:solidFill>
                <a:cs typeface="Arial" charset="0"/>
              </a:rPr>
              <a:t>DBSV, Deutscher Blinden- und Sehbehindertenverband</a:t>
            </a:r>
            <a:r>
              <a:rPr lang="de-DE" altLang="de-DE" sz="2000" dirty="0">
                <a:cs typeface="Arial" charset="0"/>
              </a:rPr>
              <a:t/>
            </a:r>
            <a:br>
              <a:rPr lang="de-DE" altLang="de-DE" sz="2000" dirty="0">
                <a:cs typeface="Arial" charset="0"/>
              </a:rPr>
            </a:br>
            <a:r>
              <a:rPr lang="de-DE" altLang="de-DE" sz="2000" dirty="0" smtClean="0">
                <a:cs typeface="Arial" charset="0"/>
              </a:rPr>
              <a:t>Vier Regeln für gute Alternativtexte</a:t>
            </a:r>
            <a:r>
              <a:rPr lang="en-US" sz="2000" dirty="0">
                <a:cs typeface="Arial" charset="0"/>
              </a:rPr>
              <a:t/>
            </a:r>
            <a:br>
              <a:rPr lang="en-US" sz="2000" dirty="0">
                <a:cs typeface="Arial" charset="0"/>
              </a:rPr>
            </a:br>
            <a:r>
              <a:rPr lang="en-US" sz="2000" dirty="0">
                <a:cs typeface="Arial" charset="0"/>
                <a:hlinkClick r:id="rId5"/>
              </a:rPr>
              <a:t>https://</a:t>
            </a:r>
            <a:r>
              <a:rPr lang="en-US" sz="2000" dirty="0" smtClean="0">
                <a:cs typeface="Arial" charset="0"/>
                <a:hlinkClick r:id="rId5"/>
              </a:rPr>
              <a:t>www.dbsv.org/alternativtext.html</a:t>
            </a:r>
            <a:endParaRPr lang="en-US" sz="2000" dirty="0">
              <a:cs typeface="Arial" charset="0"/>
              <a:hlinkClick r:id="rId5"/>
            </a:endParaRPr>
          </a:p>
          <a:p>
            <a:pPr marL="400050">
              <a:lnSpc>
                <a:spcPct val="100000"/>
              </a:lnSpc>
              <a:spcBef>
                <a:spcPct val="0"/>
              </a:spcBef>
            </a:pPr>
            <a:r>
              <a:rPr lang="de-DE" sz="2000" b="1" dirty="0" err="1">
                <a:solidFill>
                  <a:srgbClr val="AC145A"/>
                </a:solidFill>
                <a:cs typeface="Arial" charset="0"/>
              </a:rPr>
              <a:t>iBoB</a:t>
            </a:r>
            <a:r>
              <a:rPr lang="de-DE" sz="2000" b="1" dirty="0">
                <a:solidFill>
                  <a:srgbClr val="AC145A"/>
                </a:solidFill>
                <a:cs typeface="Arial" charset="0"/>
              </a:rPr>
              <a:t>, inklusive berufliche Bildung ohne Barrieren</a:t>
            </a:r>
          </a:p>
          <a:p>
            <a:pPr marL="400050">
              <a:lnSpc>
                <a:spcPct val="100000"/>
              </a:lnSpc>
              <a:spcBef>
                <a:spcPct val="0"/>
              </a:spcBef>
            </a:pPr>
            <a:r>
              <a:rPr lang="de-DE" sz="2000" dirty="0" err="1" smtClean="0">
                <a:cs typeface="Arial" charset="0"/>
              </a:rPr>
              <a:t>Fibich</a:t>
            </a:r>
            <a:r>
              <a:rPr lang="de-DE" sz="2000" dirty="0">
                <a:cs typeface="Arial" charset="0"/>
              </a:rPr>
              <a:t>, A. &amp; Onken, Frauke, </a:t>
            </a:r>
            <a:r>
              <a:rPr lang="de-DE" sz="2000" dirty="0" err="1">
                <a:cs typeface="Arial" charset="0"/>
              </a:rPr>
              <a:t>Axnick</a:t>
            </a:r>
            <a:r>
              <a:rPr lang="de-DE" sz="2000" dirty="0">
                <a:cs typeface="Arial" charset="0"/>
              </a:rPr>
              <a:t>, Christian (</a:t>
            </a:r>
            <a:r>
              <a:rPr lang="de-DE" sz="2000" dirty="0" err="1">
                <a:cs typeface="Arial" charset="0"/>
              </a:rPr>
              <a:t>iBoB</a:t>
            </a:r>
            <a:r>
              <a:rPr lang="de-DE" sz="2000" dirty="0">
                <a:cs typeface="Arial" charset="0"/>
              </a:rPr>
              <a:t>, inklusive berufliche Bildung ohne Barrieren, Hrsg.). (2019). Gut für Image. Praxisleitfaden zur Erstellung textbasierter Alternativen für Grafiken, DVBS (Deutscher Verein der Blinden und Sehbehinderten in Studium und Beruf e.V. </a:t>
            </a:r>
            <a:endParaRPr lang="de-DE" sz="2000" dirty="0" smtClean="0">
              <a:cs typeface="Arial" charset="0"/>
            </a:endParaRPr>
          </a:p>
          <a:p>
            <a:pPr marL="400050">
              <a:lnSpc>
                <a:spcPct val="100000"/>
              </a:lnSpc>
              <a:spcBef>
                <a:spcPct val="0"/>
              </a:spcBef>
            </a:pPr>
            <a:r>
              <a:rPr lang="de-DE" sz="2000" dirty="0" smtClean="0">
                <a:cs typeface="Arial" charset="0"/>
                <a:hlinkClick r:id="rId6"/>
              </a:rPr>
              <a:t>https</a:t>
            </a:r>
            <a:r>
              <a:rPr lang="de-DE" sz="2000" dirty="0">
                <a:cs typeface="Arial" charset="0"/>
                <a:hlinkClick r:id="rId6"/>
              </a:rPr>
              <a:t>://www.agnes-at-work.de/wp-content/uploads/2021/09/bf_Gut-fuers-Image-Praxisleitfaden-zur-Erstellung-textbasierter-Alternativen-fuer-Grafiken_.pdf</a:t>
            </a:r>
            <a:r>
              <a:rPr lang="de-DE" sz="2000" dirty="0">
                <a:cs typeface="Arial" charset="0"/>
              </a:rPr>
              <a:t>.</a:t>
            </a:r>
            <a:endParaRPr lang="en-US" sz="2000" dirty="0">
              <a:cs typeface="Arial" charset="0"/>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19</a:t>
            </a:fld>
            <a:endParaRPr lang="de-DE" dirty="0"/>
          </a:p>
        </p:txBody>
      </p:sp>
      <p:sp>
        <p:nvSpPr>
          <p:cNvPr id="4" name="Datumsplatzhalter 3"/>
          <p:cNvSpPr>
            <a:spLocks noGrp="1"/>
          </p:cNvSpPr>
          <p:nvPr>
            <p:ph type="dt" sz="half" idx="10"/>
          </p:nvPr>
        </p:nvSpPr>
        <p:spPr/>
        <p:txBody>
          <a:bodyPr/>
          <a:lstStyle/>
          <a:p>
            <a:r>
              <a:rPr lang="de-DE" dirty="0" smtClean="0"/>
              <a:t>16.05.2023</a:t>
            </a:r>
            <a:endParaRPr lang="de-DE" dirty="0"/>
          </a:p>
        </p:txBody>
      </p:sp>
    </p:spTree>
    <p:extLst>
      <p:ext uri="{BB962C8B-B14F-4D97-AF65-F5344CB8AC3E}">
        <p14:creationId xmlns:p14="http://schemas.microsoft.com/office/powerpoint/2010/main" val="390020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sz="2400" b="1" dirty="0" smtClean="0"/>
              <a:t>Was sind Alternativtexte?</a:t>
            </a:r>
            <a:endParaRPr lang="de-DE" sz="2400" b="1" dirty="0"/>
          </a:p>
          <a:p>
            <a:pPr marL="457200" indent="-457200">
              <a:buFont typeface="+mj-lt"/>
              <a:buAutoNum type="arabicPeriod"/>
            </a:pPr>
            <a:r>
              <a:rPr lang="de-DE" sz="2400" b="1" dirty="0"/>
              <a:t>Allgemeine Regeln für Alternativtexte</a:t>
            </a:r>
          </a:p>
          <a:p>
            <a:pPr marL="457200" indent="-457200">
              <a:buFont typeface="+mj-lt"/>
              <a:buAutoNum type="arabicPeriod"/>
            </a:pPr>
            <a:r>
              <a:rPr lang="de-DE" sz="2400" b="1" dirty="0" smtClean="0"/>
              <a:t>WCAG: Formen von Bildern und Alternativtexten</a:t>
            </a:r>
            <a:endParaRPr lang="de-DE" sz="2000" b="1" dirty="0"/>
          </a:p>
          <a:p>
            <a:pPr marL="457200" indent="-457200">
              <a:buFont typeface="+mj-lt"/>
              <a:buAutoNum type="arabicPeriod"/>
            </a:pPr>
            <a:r>
              <a:rPr lang="de-DE" sz="2400" b="1" dirty="0" smtClean="0"/>
              <a:t>Besonderheiten in Bildungskontexten</a:t>
            </a:r>
            <a:endParaRPr lang="de-DE" b="1" dirty="0"/>
          </a:p>
        </p:txBody>
      </p:sp>
      <p:sp>
        <p:nvSpPr>
          <p:cNvPr id="5" name="Foliennummernplatzhalter 4"/>
          <p:cNvSpPr>
            <a:spLocks noGrp="1"/>
          </p:cNvSpPr>
          <p:nvPr>
            <p:ph type="sldNum" sz="quarter" idx="12"/>
          </p:nvPr>
        </p:nvSpPr>
        <p:spPr/>
        <p:txBody>
          <a:bodyPr/>
          <a:lstStyle/>
          <a:p>
            <a:fld id="{FB2375C0-7702-4EFE-AA9A-D259F46FFF45}" type="slidenum">
              <a:rPr lang="de-DE" smtClean="0"/>
              <a:t>2</a:t>
            </a:fld>
            <a:endParaRPr lang="de-DE"/>
          </a:p>
        </p:txBody>
      </p:sp>
      <p:sp>
        <p:nvSpPr>
          <p:cNvPr id="4" name="Datumsplatzhalter 3"/>
          <p:cNvSpPr>
            <a:spLocks noGrp="1"/>
          </p:cNvSpPr>
          <p:nvPr>
            <p:ph type="dt" sz="half" idx="10"/>
          </p:nvPr>
        </p:nvSpPr>
        <p:spPr/>
        <p:txBody>
          <a:bodyPr/>
          <a:lstStyle/>
          <a:p>
            <a:r>
              <a:rPr lang="de-DE" dirty="0" smtClean="0"/>
              <a:t>16.05.2023</a:t>
            </a:r>
            <a:endParaRPr lang="de-DE" dirty="0"/>
          </a:p>
        </p:txBody>
      </p:sp>
    </p:spTree>
    <p:extLst>
      <p:ext uri="{BB962C8B-B14F-4D97-AF65-F5344CB8AC3E}">
        <p14:creationId xmlns:p14="http://schemas.microsoft.com/office/powerpoint/2010/main" val="158301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Lizensierung</a:t>
            </a:r>
            <a:endParaRPr lang="de-DE" dirty="0"/>
          </a:p>
        </p:txBody>
      </p:sp>
      <p:sp>
        <p:nvSpPr>
          <p:cNvPr id="3" name="Inhaltsplatzhalter 2"/>
          <p:cNvSpPr>
            <a:spLocks noGrp="1"/>
          </p:cNvSpPr>
          <p:nvPr>
            <p:ph idx="1"/>
          </p:nvPr>
        </p:nvSpPr>
        <p:spPr/>
        <p:txBody>
          <a:bodyPr/>
          <a:lstStyle/>
          <a:p>
            <a:r>
              <a:rPr lang="de-DE" dirty="0"/>
              <a:t>Weiternutzung als OER ausdrücklich erlaubt: Dieses Werk und dessen Inhalte sind – sofern nicht anders angegeben - lizensiert unter </a:t>
            </a:r>
            <a:r>
              <a:rPr lang="de-DE" dirty="0">
                <a:hlinkClick r:id="rId2"/>
              </a:rPr>
              <a:t>CC BY 4.0</a:t>
            </a:r>
            <a:r>
              <a:rPr lang="de-DE" dirty="0"/>
              <a:t>. Ausgenommen von der Lizenz sind die verwendeten Logos.</a:t>
            </a:r>
            <a:br>
              <a:rPr lang="de-DE" dirty="0"/>
            </a:br>
            <a:r>
              <a:rPr lang="de-DE" dirty="0"/>
              <a:t/>
            </a:r>
            <a:br>
              <a:rPr lang="de-DE" dirty="0"/>
            </a:br>
            <a:r>
              <a:rPr lang="de-DE" dirty="0"/>
              <a:t>Zitiervorschlag: „Was soll mir dieses Bild sagen? Alternativtexte in Bildungskontexten“ von Anne Haage, Kompetenzzentrum digitale </a:t>
            </a:r>
            <a:r>
              <a:rPr lang="de-DE" dirty="0" err="1"/>
              <a:t>Barrierefreiheit.nrw</a:t>
            </a:r>
            <a:r>
              <a:rPr lang="de-DE" dirty="0"/>
              <a:t>. Lizenz: </a:t>
            </a:r>
            <a:r>
              <a:rPr lang="de-DE" dirty="0">
                <a:hlinkClick r:id="rId2"/>
              </a:rPr>
              <a:t>CC BY 4.0</a:t>
            </a:r>
            <a:r>
              <a:rPr lang="de-DE" dirty="0"/>
              <a:t>.</a:t>
            </a:r>
          </a:p>
        </p:txBody>
      </p:sp>
      <p:sp>
        <p:nvSpPr>
          <p:cNvPr id="4" name="Datumsplatzhalter 3"/>
          <p:cNvSpPr>
            <a:spLocks noGrp="1"/>
          </p:cNvSpPr>
          <p:nvPr>
            <p:ph type="dt" sz="half" idx="10"/>
          </p:nvPr>
        </p:nvSpPr>
        <p:spPr/>
        <p:txBody>
          <a:bodyPr/>
          <a:lstStyle/>
          <a:p>
            <a:r>
              <a:rPr lang="de-DE" smtClean="0"/>
              <a:t>16.05.2023</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20</a:t>
            </a:fld>
            <a:endParaRPr lang="de-DE"/>
          </a:p>
        </p:txBody>
      </p:sp>
      <p:pic>
        <p:nvPicPr>
          <p:cNvPr id="7" name="Grafik 6" descr="Logo CC BY">
            <a:extLst>
              <a:ext uri="{FF2B5EF4-FFF2-40B4-BE49-F238E27FC236}">
                <a16:creationId xmlns:a16="http://schemas.microsoft.com/office/drawing/2014/main" id="{E3D74B03-0B52-41BE-9041-106290FED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2355" y="5416285"/>
            <a:ext cx="2174130" cy="760677"/>
          </a:xfrm>
          <a:prstGeom prst="rect">
            <a:avLst/>
          </a:prstGeom>
        </p:spPr>
      </p:pic>
    </p:spTree>
    <p:extLst>
      <p:ext uri="{BB962C8B-B14F-4D97-AF65-F5344CB8AC3E}">
        <p14:creationId xmlns:p14="http://schemas.microsoft.com/office/powerpoint/2010/main" val="377106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sind Alternativtexte?</a:t>
            </a:r>
            <a:endParaRPr lang="de-DE" dirty="0"/>
          </a:p>
        </p:txBody>
      </p:sp>
      <p:sp>
        <p:nvSpPr>
          <p:cNvPr id="3" name="Inhaltsplatzhalter 2"/>
          <p:cNvSpPr>
            <a:spLocks noGrp="1"/>
          </p:cNvSpPr>
          <p:nvPr>
            <p:ph idx="1"/>
          </p:nvPr>
        </p:nvSpPr>
        <p:spPr>
          <a:xfrm>
            <a:off x="838199" y="1748625"/>
            <a:ext cx="10940807" cy="4351338"/>
          </a:xfrm>
        </p:spPr>
        <p:txBody>
          <a:bodyPr>
            <a:normAutofit/>
          </a:bodyPr>
          <a:lstStyle/>
          <a:p>
            <a:pPr marL="457200" indent="-457200">
              <a:buFont typeface="Arial" panose="020B0604020202020204" pitchFamily="34" charset="0"/>
              <a:buChar char="•"/>
            </a:pPr>
            <a:r>
              <a:rPr lang="de-DE" dirty="0" smtClean="0"/>
              <a:t>Alternativtexte beschreiben den Inhalt oder die Funktion einer visuellen Darstellung. </a:t>
            </a:r>
          </a:p>
          <a:p>
            <a:pPr marL="457200" indent="-457200">
              <a:buFont typeface="Arial" panose="020B0604020202020204" pitchFamily="34" charset="0"/>
              <a:buChar char="•"/>
            </a:pPr>
            <a:r>
              <a:rPr lang="de-DE" dirty="0" smtClean="0"/>
              <a:t>Sie gewährleisten, dass Menschen mit Sehbeeinträchtigungen/ Blindheit die Informationen bekommen, die zum Verständnis des Bildes im Kontext des digitalen Materials notwendig sind. </a:t>
            </a:r>
          </a:p>
          <a:p>
            <a:pPr marL="457200" indent="-457200">
              <a:buFont typeface="Arial" panose="020B0604020202020204" pitchFamily="34" charset="0"/>
              <a:buChar char="•"/>
            </a:pPr>
            <a:r>
              <a:rPr lang="de-DE" dirty="0" smtClean="0"/>
              <a:t>Die Texte werden nur von Sprachausgabe-Software (</a:t>
            </a:r>
            <a:r>
              <a:rPr lang="en-GB" dirty="0" err="1" smtClean="0"/>
              <a:t>Screenreader</a:t>
            </a:r>
            <a:r>
              <a:rPr lang="en-GB" dirty="0" smtClean="0"/>
              <a:t>)</a:t>
            </a:r>
            <a:r>
              <a:rPr lang="de-DE" dirty="0" smtClean="0"/>
              <a:t> erkannt und vorgelesen. Sie sind auf Internetseiten oder in digitalen Dokumenten nicht sichtbar. </a:t>
            </a:r>
          </a:p>
        </p:txBody>
      </p:sp>
      <p:sp>
        <p:nvSpPr>
          <p:cNvPr id="5" name="Foliennummernplatzhalter 4"/>
          <p:cNvSpPr>
            <a:spLocks noGrp="1"/>
          </p:cNvSpPr>
          <p:nvPr>
            <p:ph type="sldNum" sz="quarter" idx="12"/>
          </p:nvPr>
        </p:nvSpPr>
        <p:spPr/>
        <p:txBody>
          <a:bodyPr/>
          <a:lstStyle/>
          <a:p>
            <a:fld id="{FB2375C0-7702-4EFE-AA9A-D259F46FFF45}" type="slidenum">
              <a:rPr lang="de-DE" smtClean="0"/>
              <a:t>3</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50695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Regeln für Alternativtexte</a:t>
            </a:r>
            <a:endParaRPr lang="de-DE" dirty="0"/>
          </a:p>
        </p:txBody>
      </p:sp>
      <p:sp>
        <p:nvSpPr>
          <p:cNvPr id="3" name="Inhaltsplatzhalter 2"/>
          <p:cNvSpPr>
            <a:spLocks noGrp="1"/>
          </p:cNvSpPr>
          <p:nvPr>
            <p:ph idx="1"/>
          </p:nvPr>
        </p:nvSpPr>
        <p:spPr/>
        <p:txBody>
          <a:bodyPr>
            <a:normAutofit fontScale="92500" lnSpcReduction="10000"/>
          </a:bodyPr>
          <a:lstStyle/>
          <a:p>
            <a:pPr lvl="0"/>
            <a:r>
              <a:rPr lang="de-DE" b="1" dirty="0">
                <a:solidFill>
                  <a:srgbClr val="AC145A"/>
                </a:solidFill>
              </a:rPr>
              <a:t>Kurz und prägnant: </a:t>
            </a:r>
            <a:r>
              <a:rPr lang="de-DE" b="1" dirty="0" smtClean="0">
                <a:solidFill>
                  <a:srgbClr val="AC145A"/>
                </a:solidFill>
              </a:rPr>
              <a:t>So </a:t>
            </a:r>
            <a:r>
              <a:rPr lang="de-DE" b="1" dirty="0">
                <a:solidFill>
                  <a:srgbClr val="AC145A"/>
                </a:solidFill>
              </a:rPr>
              <a:t>wenig Text wie möglich, so </a:t>
            </a:r>
            <a:r>
              <a:rPr lang="de-DE" b="1" dirty="0" smtClean="0">
                <a:solidFill>
                  <a:srgbClr val="AC145A"/>
                </a:solidFill>
              </a:rPr>
              <a:t>viele Infos wie </a:t>
            </a:r>
            <a:r>
              <a:rPr lang="de-DE" b="1" dirty="0">
                <a:solidFill>
                  <a:srgbClr val="AC145A"/>
                </a:solidFill>
              </a:rPr>
              <a:t>nötig. Nicht unbedingt ganze Sätze.</a:t>
            </a:r>
          </a:p>
          <a:p>
            <a:pPr marL="457200" lvl="0" indent="-457200">
              <a:buFont typeface="Arial" panose="020B0604020202020204" pitchFamily="34" charset="0"/>
              <a:buChar char="•"/>
            </a:pPr>
            <a:r>
              <a:rPr lang="de-DE" dirty="0" err="1"/>
              <a:t>Bildtyp</a:t>
            </a:r>
            <a:r>
              <a:rPr lang="de-DE" dirty="0"/>
              <a:t> angeben (Foto, Gemälde, Diagramm etc.) </a:t>
            </a:r>
          </a:p>
          <a:p>
            <a:pPr marL="457200" lvl="0" indent="-457200">
              <a:buFont typeface="Arial" panose="020B0604020202020204" pitchFamily="34" charset="0"/>
              <a:buChar char="•"/>
            </a:pPr>
            <a:r>
              <a:rPr lang="de-DE" dirty="0"/>
              <a:t>Kurze, objektive Beschreibung dessen, was man sieht, ohne </a:t>
            </a:r>
            <a:r>
              <a:rPr lang="de-DE" dirty="0" smtClean="0"/>
              <a:t>Interpretation</a:t>
            </a:r>
          </a:p>
          <a:p>
            <a:pPr marL="457200" lvl="0" indent="-457200">
              <a:buFont typeface="Arial" panose="020B0604020202020204" pitchFamily="34" charset="0"/>
              <a:buChar char="•"/>
            </a:pPr>
            <a:r>
              <a:rPr lang="de-DE" dirty="0" smtClean="0"/>
              <a:t>Fachbegriffe nennen</a:t>
            </a:r>
            <a:endParaRPr lang="de-DE" dirty="0"/>
          </a:p>
          <a:p>
            <a:pPr marL="457200" lvl="0" indent="-457200">
              <a:buFont typeface="Arial" panose="020B0604020202020204" pitchFamily="34" charset="0"/>
              <a:buChar char="•"/>
            </a:pPr>
            <a:r>
              <a:rPr lang="de-DE" dirty="0" smtClean="0"/>
              <a:t>Text im Bild aufnehmen, in </a:t>
            </a:r>
            <a:r>
              <a:rPr lang="de-DE" dirty="0"/>
              <a:t>Anführungszeichen setzen </a:t>
            </a:r>
          </a:p>
          <a:p>
            <a:pPr marL="457200" lvl="0" indent="-457200">
              <a:buFont typeface="Arial" panose="020B0604020202020204" pitchFamily="34" charset="0"/>
              <a:buChar char="•"/>
            </a:pPr>
            <a:r>
              <a:rPr lang="de-DE" dirty="0" smtClean="0"/>
              <a:t>Formulierungen </a:t>
            </a:r>
            <a:r>
              <a:rPr lang="de-DE" dirty="0"/>
              <a:t>wie „Im Bild zu sehen“ oder „in der Grafik wird dargestellt“ </a:t>
            </a:r>
            <a:r>
              <a:rPr lang="de-DE" dirty="0" smtClean="0"/>
              <a:t>vermeiden</a:t>
            </a:r>
          </a:p>
          <a:p>
            <a:pPr marL="457200" indent="-457200">
              <a:buFont typeface="Arial" panose="020B0604020202020204" pitchFamily="34" charset="0"/>
              <a:buChar char="•"/>
            </a:pPr>
            <a:r>
              <a:rPr lang="de-DE" dirty="0"/>
              <a:t>Copyright </a:t>
            </a:r>
            <a:r>
              <a:rPr lang="de-DE" dirty="0" smtClean="0"/>
              <a:t>Vermerk, </a:t>
            </a:r>
            <a:r>
              <a:rPr lang="de-DE" dirty="0"/>
              <a:t>wenn vorhanden und nicht in </a:t>
            </a:r>
            <a:r>
              <a:rPr lang="de-DE" dirty="0" smtClean="0"/>
              <a:t>Bildunterschrift</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4</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237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Beschreiben statt interpretieren</a:t>
            </a:r>
            <a:endParaRPr lang="de-DE" dirty="0"/>
          </a:p>
        </p:txBody>
      </p:sp>
      <p:sp>
        <p:nvSpPr>
          <p:cNvPr id="3" name="Inhaltsplatzhalter 2"/>
          <p:cNvSpPr>
            <a:spLocks noGrp="1"/>
          </p:cNvSpPr>
          <p:nvPr>
            <p:ph idx="1"/>
          </p:nvPr>
        </p:nvSpPr>
        <p:spPr>
          <a:xfrm>
            <a:off x="838200" y="1825625"/>
            <a:ext cx="7053944" cy="4351338"/>
          </a:xfrm>
        </p:spPr>
        <p:txBody>
          <a:bodyPr>
            <a:normAutofit fontScale="92500" lnSpcReduction="10000"/>
          </a:bodyPr>
          <a:lstStyle/>
          <a:p>
            <a:pPr marL="457200" indent="-457200">
              <a:buFont typeface="Arial" panose="020B0604020202020204" pitchFamily="34" charset="0"/>
              <a:buChar char="•"/>
            </a:pPr>
            <a:r>
              <a:rPr lang="de-DE" sz="3100" dirty="0" smtClean="0"/>
              <a:t>Beschreiben, was man sieht – Aussehen/Gestalt und Handlungen anstatt Gefühle oder mögliche Absichten</a:t>
            </a:r>
          </a:p>
          <a:p>
            <a:pPr marL="457200" indent="-457200">
              <a:buFont typeface="Arial" panose="020B0604020202020204" pitchFamily="34" charset="0"/>
              <a:buChar char="•"/>
            </a:pPr>
            <a:r>
              <a:rPr lang="de-DE" sz="3100" dirty="0" smtClean="0"/>
              <a:t>Nicht interpretieren oder analysieren. Leser*innen müssen eigene Schlüsse ziehen können.</a:t>
            </a:r>
          </a:p>
          <a:p>
            <a:pPr marL="457200" indent="-457200">
              <a:buFont typeface="Arial" panose="020B0604020202020204" pitchFamily="34" charset="0"/>
              <a:buChar char="•"/>
            </a:pPr>
            <a:r>
              <a:rPr lang="de-DE" sz="3100" dirty="0" smtClean="0"/>
              <a:t>Keine </a:t>
            </a:r>
            <a:r>
              <a:rPr lang="de-DE" sz="3100" dirty="0"/>
              <a:t>unbequemen oder kontroversen Inhalte </a:t>
            </a:r>
            <a:r>
              <a:rPr lang="de-DE" sz="3100" dirty="0" smtClean="0"/>
              <a:t>vorenthalten</a:t>
            </a:r>
          </a:p>
          <a:p>
            <a:pPr algn="r"/>
            <a:r>
              <a:rPr lang="en-US" dirty="0" err="1" smtClean="0"/>
              <a:t>Quelle</a:t>
            </a:r>
            <a:r>
              <a:rPr lang="en-US" dirty="0" smtClean="0"/>
              <a:t>: </a:t>
            </a:r>
            <a:r>
              <a:rPr lang="en-US" dirty="0" err="1" smtClean="0"/>
              <a:t>Diagramm</a:t>
            </a:r>
            <a:r>
              <a:rPr lang="en-US" dirty="0" smtClean="0"/>
              <a:t> Center</a:t>
            </a:r>
            <a:endParaRPr lang="en-US" dirty="0"/>
          </a:p>
        </p:txBody>
      </p:sp>
      <p:pic>
        <p:nvPicPr>
          <p:cNvPr id="6" name="Grafik 5" descr="Foto: Vier Arme und Hände. Jede Hand hält einen Arm. Jeder Arme hat eine andere Hautfarbe. Hintergrund schwarz."/>
          <p:cNvPicPr>
            <a:picLocks noChangeAspect="1"/>
          </p:cNvPicPr>
          <p:nvPr/>
        </p:nvPicPr>
        <p:blipFill>
          <a:blip r:embed="rId3"/>
          <a:stretch>
            <a:fillRect/>
          </a:stretch>
        </p:blipFill>
        <p:spPr>
          <a:xfrm rot="780299">
            <a:off x="8237483" y="2279405"/>
            <a:ext cx="3453556" cy="2592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feld 6"/>
          <p:cNvSpPr txBox="1"/>
          <p:nvPr/>
        </p:nvSpPr>
        <p:spPr>
          <a:xfrm>
            <a:off x="9079352" y="5226823"/>
            <a:ext cx="3069771" cy="1200329"/>
          </a:xfrm>
          <a:prstGeom prst="rect">
            <a:avLst/>
          </a:prstGeom>
          <a:noFill/>
        </p:spPr>
        <p:txBody>
          <a:bodyPr wrap="square" rtlCol="0">
            <a:spAutoFit/>
          </a:bodyPr>
          <a:lstStyle/>
          <a:p>
            <a:r>
              <a:rPr lang="de-DE" dirty="0"/>
              <a:t>Foto: Weiß-gerahmte Aufnahme. Vier Arme und Hände. Jede Hand hält einen Arm. Hintergrund schwarz.</a:t>
            </a:r>
          </a:p>
        </p:txBody>
      </p:sp>
      <p:sp>
        <p:nvSpPr>
          <p:cNvPr id="5" name="Foliennummernplatzhalter 4"/>
          <p:cNvSpPr>
            <a:spLocks noGrp="1"/>
          </p:cNvSpPr>
          <p:nvPr>
            <p:ph type="sldNum" sz="quarter" idx="12"/>
          </p:nvPr>
        </p:nvSpPr>
        <p:spPr/>
        <p:txBody>
          <a:bodyPr/>
          <a:lstStyle/>
          <a:p>
            <a:fld id="{FB2375C0-7702-4EFE-AA9A-D259F46FFF45}" type="slidenum">
              <a:rPr lang="de-DE" smtClean="0"/>
              <a:t>5</a:t>
            </a:fld>
            <a:endParaRPr lang="de-DE"/>
          </a:p>
        </p:txBody>
      </p:sp>
      <p:sp>
        <p:nvSpPr>
          <p:cNvPr id="4" name="Datumsplatzhalter 3"/>
          <p:cNvSpPr>
            <a:spLocks noGrp="1"/>
          </p:cNvSpPr>
          <p:nvPr>
            <p:ph type="dt" sz="half" idx="10"/>
          </p:nvPr>
        </p:nvSpPr>
        <p:spPr/>
        <p:txBody>
          <a:bodyPr/>
          <a:lstStyle/>
          <a:p>
            <a:r>
              <a:rPr lang="de-DE" dirty="0" smtClean="0"/>
              <a:t>16.05.2023</a:t>
            </a:r>
            <a:endParaRPr lang="de-DE" dirty="0"/>
          </a:p>
        </p:txBody>
      </p:sp>
    </p:spTree>
    <p:extLst>
      <p:ext uri="{BB962C8B-B14F-4D97-AF65-F5344CB8AC3E}">
        <p14:creationId xmlns:p14="http://schemas.microsoft.com/office/powerpoint/2010/main" val="78495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Bilder brauchen Alternativtexte?</a:t>
            </a:r>
            <a:endParaRPr lang="de-DE" dirty="0"/>
          </a:p>
        </p:txBody>
      </p:sp>
      <p:sp>
        <p:nvSpPr>
          <p:cNvPr id="3" name="Inhaltsplatzhalter 2"/>
          <p:cNvSpPr>
            <a:spLocks noGrp="1"/>
          </p:cNvSpPr>
          <p:nvPr>
            <p:ph idx="1"/>
          </p:nvPr>
        </p:nvSpPr>
        <p:spPr>
          <a:xfrm>
            <a:off x="838199" y="1825625"/>
            <a:ext cx="11245771" cy="4351338"/>
          </a:xfrm>
        </p:spPr>
        <p:txBody>
          <a:bodyPr>
            <a:normAutofit fontScale="92500" lnSpcReduction="20000"/>
          </a:bodyPr>
          <a:lstStyle/>
          <a:p>
            <a:pPr marL="457200" indent="-457200">
              <a:lnSpc>
                <a:spcPct val="128000"/>
              </a:lnSpc>
              <a:buFont typeface="Arial" panose="020B0604020202020204" pitchFamily="34" charset="0"/>
              <a:buChar char="•"/>
            </a:pPr>
            <a:r>
              <a:rPr lang="de-DE" dirty="0" smtClean="0"/>
              <a:t>Alle inhaltstragenden „Nicht-Textelemente“ in digitalen Materialien/Anwendungen</a:t>
            </a:r>
          </a:p>
          <a:p>
            <a:pPr marL="457200" indent="-457200">
              <a:buFont typeface="Arial" panose="020B0604020202020204" pitchFamily="34" charset="0"/>
              <a:buChar char="•"/>
            </a:pPr>
            <a:r>
              <a:rPr lang="de-DE" dirty="0" smtClean="0"/>
              <a:t>Die WCAG 2.1 unterscheidet folgende Arten von Bildern</a:t>
            </a:r>
          </a:p>
          <a:p>
            <a:pPr marL="800100" lvl="1" indent="-342900">
              <a:buFont typeface="Arial" panose="020B0604020202020204" pitchFamily="34" charset="0"/>
              <a:buChar char="•"/>
            </a:pPr>
            <a:r>
              <a:rPr lang="de-DE" dirty="0" smtClean="0"/>
              <a:t>Informative Bilder</a:t>
            </a:r>
          </a:p>
          <a:p>
            <a:pPr marL="800100" lvl="1" indent="-342900">
              <a:buFont typeface="Arial" panose="020B0604020202020204" pitchFamily="34" charset="0"/>
              <a:buChar char="•"/>
            </a:pPr>
            <a:r>
              <a:rPr lang="de-DE" dirty="0"/>
              <a:t>Funktionale </a:t>
            </a:r>
            <a:r>
              <a:rPr lang="de-DE" dirty="0" smtClean="0"/>
              <a:t>Bilder</a:t>
            </a:r>
          </a:p>
          <a:p>
            <a:pPr marL="800100" lvl="1" indent="-342900">
              <a:buFont typeface="Arial" panose="020B0604020202020204" pitchFamily="34" charset="0"/>
              <a:buChar char="•"/>
            </a:pPr>
            <a:r>
              <a:rPr lang="de-DE" dirty="0" smtClean="0"/>
              <a:t>Schriftgrafiken, Bilder mit Text</a:t>
            </a:r>
          </a:p>
          <a:p>
            <a:pPr marL="800100" lvl="1" indent="-342900">
              <a:buFont typeface="Arial" panose="020B0604020202020204" pitchFamily="34" charset="0"/>
              <a:buChar char="•"/>
            </a:pPr>
            <a:r>
              <a:rPr lang="de-DE" dirty="0" smtClean="0"/>
              <a:t>Bildergruppen</a:t>
            </a:r>
          </a:p>
          <a:p>
            <a:pPr marL="800100" lvl="1" indent="-342900">
              <a:buFont typeface="Arial" panose="020B0604020202020204" pitchFamily="34" charset="0"/>
              <a:buChar char="•"/>
            </a:pPr>
            <a:r>
              <a:rPr lang="de-DE" dirty="0" smtClean="0"/>
              <a:t>Dekorative Bilder</a:t>
            </a:r>
          </a:p>
          <a:p>
            <a:pPr marL="800100" lvl="1" indent="-342900">
              <a:buFont typeface="Arial" panose="020B0604020202020204" pitchFamily="34" charset="0"/>
              <a:buChar char="•"/>
            </a:pPr>
            <a:r>
              <a:rPr lang="de-DE" dirty="0" smtClean="0"/>
              <a:t>Komplexe Bilder</a:t>
            </a:r>
          </a:p>
          <a:p>
            <a:pPr marL="800100" lvl="1" indent="-342900">
              <a:buFont typeface="Arial" panose="020B0604020202020204" pitchFamily="34" charset="0"/>
              <a:buChar char="•"/>
            </a:pPr>
            <a:r>
              <a:rPr lang="de-DE" dirty="0" smtClean="0"/>
              <a:t>Imagemaps</a:t>
            </a:r>
          </a:p>
          <a:p>
            <a:pPr marL="0" indent="0" algn="r">
              <a:buNone/>
            </a:pPr>
            <a:r>
              <a:rPr lang="de-DE" sz="2000" dirty="0" smtClean="0"/>
              <a:t>Quelle: </a:t>
            </a:r>
            <a:r>
              <a:rPr lang="de-DE" sz="2000" dirty="0" smtClean="0">
                <a:hlinkClick r:id="rId3"/>
              </a:rPr>
              <a:t>Image Tutorial</a:t>
            </a:r>
            <a:r>
              <a:rPr lang="de-DE" sz="2000" dirty="0" smtClean="0"/>
              <a:t>, W3C Web </a:t>
            </a:r>
            <a:r>
              <a:rPr lang="de-DE" sz="2000" dirty="0" err="1" smtClean="0"/>
              <a:t>Accessibility</a:t>
            </a:r>
            <a:r>
              <a:rPr lang="de-DE" sz="2000" dirty="0" smtClean="0"/>
              <a:t> Initiative (WAI)</a:t>
            </a:r>
            <a:endParaRPr lang="de-DE" sz="2000" dirty="0"/>
          </a:p>
        </p:txBody>
      </p:sp>
      <p:sp>
        <p:nvSpPr>
          <p:cNvPr id="5" name="Foliennummernplatzhalter 4"/>
          <p:cNvSpPr>
            <a:spLocks noGrp="1"/>
          </p:cNvSpPr>
          <p:nvPr>
            <p:ph type="sldNum" sz="quarter" idx="12"/>
          </p:nvPr>
        </p:nvSpPr>
        <p:spPr/>
        <p:txBody>
          <a:bodyPr/>
          <a:lstStyle/>
          <a:p>
            <a:fld id="{FB2375C0-7702-4EFE-AA9A-D259F46FFF45}" type="slidenum">
              <a:rPr lang="de-DE" smtClean="0"/>
              <a:t>6</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45495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Informative Bilder</a:t>
            </a:r>
            <a:endParaRPr lang="de-DE" dirty="0"/>
          </a:p>
        </p:txBody>
      </p:sp>
      <p:sp>
        <p:nvSpPr>
          <p:cNvPr id="3" name="Inhaltsplatzhalter 2"/>
          <p:cNvSpPr>
            <a:spLocks noGrp="1"/>
          </p:cNvSpPr>
          <p:nvPr>
            <p:ph idx="1"/>
          </p:nvPr>
        </p:nvSpPr>
        <p:spPr>
          <a:xfrm>
            <a:off x="838199" y="1825625"/>
            <a:ext cx="10940807" cy="2126615"/>
          </a:xfrm>
        </p:spPr>
        <p:txBody>
          <a:bodyPr>
            <a:normAutofit/>
          </a:bodyPr>
          <a:lstStyle/>
          <a:p>
            <a:pPr marL="457200" indent="-457200">
              <a:lnSpc>
                <a:spcPct val="128000"/>
              </a:lnSpc>
              <a:buFont typeface="Arial" panose="020B0604020202020204" pitchFamily="34" charset="0"/>
              <a:buChar char="•"/>
            </a:pPr>
            <a:r>
              <a:rPr lang="de-DE" dirty="0" smtClean="0"/>
              <a:t>Symbole als Label: Mail, Telefon, Fileformat - das Wort reicht aus</a:t>
            </a:r>
          </a:p>
          <a:p>
            <a:pPr marL="457200" indent="-457200">
              <a:lnSpc>
                <a:spcPct val="128000"/>
              </a:lnSpc>
              <a:buFont typeface="Arial" panose="020B0604020202020204" pitchFamily="34" charset="0"/>
              <a:buChar char="•"/>
            </a:pPr>
            <a:r>
              <a:rPr lang="de-DE" dirty="0"/>
              <a:t>Bilder illustrieren die Aussage des Texts</a:t>
            </a:r>
          </a:p>
        </p:txBody>
      </p:sp>
      <p:pic>
        <p:nvPicPr>
          <p:cNvPr id="8" name="Grafik 7" descr="Folie: Überschrift &quot;Zahlreiche Rückmeldungen&quot;, Tet &quot;Peer-Feedback vergrößert die Zahl der Rückmeldungen, die Studierende erhalten, ohne dass sich der Arbeitsaufwand für Lehrende erhöht.&quot; Daneben Grafik: im Hintergrund Blatt mit Text und Fotos, davor ein gezackter Pfeil von links unten nach rechts oben, An jedem Zacken eine Sprechblase in jeweils anderer Farbe."/>
          <p:cNvPicPr>
            <a:picLocks noChangeAspect="1"/>
          </p:cNvPicPr>
          <p:nvPr/>
        </p:nvPicPr>
        <p:blipFill>
          <a:blip r:embed="rId3"/>
          <a:stretch>
            <a:fillRect/>
          </a:stretch>
        </p:blipFill>
        <p:spPr>
          <a:xfrm>
            <a:off x="2314215" y="3167744"/>
            <a:ext cx="7988778" cy="3466646"/>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7</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348632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Informative Bilder</a:t>
            </a:r>
            <a:endParaRPr lang="de-DE" dirty="0"/>
          </a:p>
        </p:txBody>
      </p:sp>
      <p:sp>
        <p:nvSpPr>
          <p:cNvPr id="3" name="Inhaltsplatzhalter 2"/>
          <p:cNvSpPr>
            <a:spLocks noGrp="1"/>
          </p:cNvSpPr>
          <p:nvPr>
            <p:ph idx="1"/>
          </p:nvPr>
        </p:nvSpPr>
        <p:spPr>
          <a:xfrm>
            <a:off x="838199" y="1825625"/>
            <a:ext cx="10940807" cy="2060575"/>
          </a:xfrm>
        </p:spPr>
        <p:txBody>
          <a:bodyPr>
            <a:normAutofit/>
          </a:bodyPr>
          <a:lstStyle/>
          <a:p>
            <a:pPr marL="457200" indent="-457200">
              <a:lnSpc>
                <a:spcPct val="128000"/>
              </a:lnSpc>
              <a:buFont typeface="Arial" panose="020B0604020202020204" pitchFamily="34" charset="0"/>
              <a:buChar char="•"/>
            </a:pPr>
            <a:r>
              <a:rPr lang="de-DE" dirty="0" smtClean="0"/>
              <a:t>Bilder ergänzen Text: keine Doppelungen im Alt-Text</a:t>
            </a:r>
          </a:p>
        </p:txBody>
      </p:sp>
      <p:pic>
        <p:nvPicPr>
          <p:cNvPr id="7" name="Grafik 6" descr="Drei Bilder beim Text &quot;Die folgenden Buttons führen Sie zu passenden Selbstlerneinheiten: 1. Grafik Computer mit stilisierter Präsentation auf dem Bildschirm, Alt-Text: &quot;Grafik Selbstlerneinheit&quot;; 2. roter Schalter mit Text &quot;Digitale Barrierefreiheit&quot;, Alt-Text &quot;Link zur Selbstlerneinheit Digitale Barrierefreiheit im Hochschulkontext&quot;, 3. roter Schalter &quot;Materialsammlung Digitale Barrierefreiheit&quot;, Alt-Text &quot;Digitale Barrierefreiheit - Best Practicees Materialsammlung&quot;  "/>
          <p:cNvPicPr>
            <a:picLocks noChangeAspect="1"/>
          </p:cNvPicPr>
          <p:nvPr/>
        </p:nvPicPr>
        <p:blipFill>
          <a:blip r:embed="rId3"/>
          <a:stretch>
            <a:fillRect/>
          </a:stretch>
        </p:blipFill>
        <p:spPr>
          <a:xfrm>
            <a:off x="727890" y="2963916"/>
            <a:ext cx="11161423" cy="2711669"/>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8</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653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Informative Bilder</a:t>
            </a:r>
            <a:endParaRPr lang="de-DE" dirty="0"/>
          </a:p>
        </p:txBody>
      </p:sp>
      <p:sp>
        <p:nvSpPr>
          <p:cNvPr id="3" name="Inhaltsplatzhalter 2"/>
          <p:cNvSpPr>
            <a:spLocks noGrp="1"/>
          </p:cNvSpPr>
          <p:nvPr>
            <p:ph idx="1"/>
          </p:nvPr>
        </p:nvSpPr>
        <p:spPr>
          <a:xfrm>
            <a:off x="838199" y="1825625"/>
            <a:ext cx="10940807" cy="1331440"/>
          </a:xfrm>
        </p:spPr>
        <p:txBody>
          <a:bodyPr>
            <a:normAutofit/>
          </a:bodyPr>
          <a:lstStyle/>
          <a:p>
            <a:pPr marL="457200" indent="-457200">
              <a:lnSpc>
                <a:spcPct val="128000"/>
              </a:lnSpc>
              <a:buFont typeface="Arial" panose="020B0604020202020204" pitchFamily="34" charset="0"/>
              <a:buChar char="•"/>
            </a:pPr>
            <a:r>
              <a:rPr lang="de-DE" dirty="0" smtClean="0"/>
              <a:t>Gleichberechtigter Träger von Information</a:t>
            </a:r>
          </a:p>
          <a:p>
            <a:pPr marL="914400" lvl="1" indent="-457200">
              <a:lnSpc>
                <a:spcPct val="128000"/>
              </a:lnSpc>
              <a:buFont typeface="Arial" panose="020B0604020202020204" pitchFamily="34" charset="0"/>
              <a:buChar char="•"/>
            </a:pPr>
            <a:r>
              <a:rPr lang="de-DE" dirty="0"/>
              <a:t>m</a:t>
            </a:r>
            <a:r>
              <a:rPr lang="de-DE" dirty="0" smtClean="0"/>
              <a:t>uss hinreichend beschrieben werden</a:t>
            </a:r>
          </a:p>
        </p:txBody>
      </p:sp>
      <p:pic>
        <p:nvPicPr>
          <p:cNvPr id="9" name="Grafik 8" descr="Folie, Überschrift „Erreichen höherer Lerntaxinomiestufen“, Text „Durch Peer Feedback können Studierende höhere Lerntaxinomiestufen erreichen (Aderson et al., 2001). Sie lernen die eigene, wie auch fremde Arbeiten, kritisch zu analysieren und zu beurteilen. Zudem gewinnt das Peer Feedback nicht nur im akademischen, sondern auch verstärkt in beruflichen Praxisfeldern an Bedeutung (Nicol, 2014; zitiert Center for Teaching and Learning, 2017). Daneben Schaubild „Lerntaxinomiestufen nach Anderson &amp; Krathwohl (2001). Sechs Felder übereinander mit Text von unten nach oben nummeriert. „ 1. Erinnern; 2. Verstehen, 3. Anwenden, 4. Analysieren, 5. Evaluieren, 6. Erschaffen“. Daneben Pfeil, der von unten nach oben zeigt „Komplexität“. "/>
          <p:cNvPicPr>
            <a:picLocks noChangeAspect="1"/>
          </p:cNvPicPr>
          <p:nvPr/>
        </p:nvPicPr>
        <p:blipFill>
          <a:blip r:embed="rId3"/>
          <a:stretch>
            <a:fillRect/>
          </a:stretch>
        </p:blipFill>
        <p:spPr>
          <a:xfrm>
            <a:off x="3329381" y="3157065"/>
            <a:ext cx="8002117" cy="3381847"/>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9</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51947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Breitbild</PresentationFormat>
  <Paragraphs>164</Paragraphs>
  <Slides>20</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Open Sans</vt:lpstr>
      <vt:lpstr>Times New Roman</vt:lpstr>
      <vt:lpstr>Office</vt:lpstr>
      <vt:lpstr>Was soll mir dieses Bild sagen? Kompetenzzentrum digitale Barrierefreiheit.nrw</vt:lpstr>
      <vt:lpstr>Inhalt</vt:lpstr>
      <vt:lpstr>Was sind Alternativtexte?</vt:lpstr>
      <vt:lpstr>Allgemeine Regeln für Alternativtexte</vt:lpstr>
      <vt:lpstr>Beschreiben statt interpretieren</vt:lpstr>
      <vt:lpstr>Welche Bilder brauchen Alternativtexte?</vt:lpstr>
      <vt:lpstr>Informative Bilder</vt:lpstr>
      <vt:lpstr>Informative Bilder</vt:lpstr>
      <vt:lpstr>Informative Bilder</vt:lpstr>
      <vt:lpstr>Funktionale Bilder</vt:lpstr>
      <vt:lpstr>Bilder mit Text, Schriftgrafiken</vt:lpstr>
      <vt:lpstr>Bildergruppen</vt:lpstr>
      <vt:lpstr>Dekorative Bilder brauchen keinen Alt-Text</vt:lpstr>
      <vt:lpstr>Beispiel Alternativtext: Ihre Meinung?</vt:lpstr>
      <vt:lpstr>Komplexe Bilder</vt:lpstr>
      <vt:lpstr>Beispiele Diagramme: Flussdiagramm</vt:lpstr>
      <vt:lpstr>Vier Faustregeln im Bildungskontext (1/2)</vt:lpstr>
      <vt:lpstr>Vier Faustregeln im Bildungskontext (1/2)</vt:lpstr>
      <vt:lpstr>Quellen, weiterführende Links</vt:lpstr>
      <vt:lpstr>Lizensierung</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Anne Haage</cp:lastModifiedBy>
  <cp:revision>193</cp:revision>
  <dcterms:created xsi:type="dcterms:W3CDTF">2022-08-15T10:39:36Z</dcterms:created>
  <dcterms:modified xsi:type="dcterms:W3CDTF">2023-07-05T07:02:52Z</dcterms:modified>
</cp:coreProperties>
</file>